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handoutMasterIdLst>
    <p:handoutMasterId r:id="rId48"/>
  </p:handoutMasterIdLst>
  <p:sldIdLst>
    <p:sldId id="343" r:id="rId5"/>
    <p:sldId id="581" r:id="rId6"/>
    <p:sldId id="582" r:id="rId7"/>
    <p:sldId id="584" r:id="rId8"/>
    <p:sldId id="585" r:id="rId9"/>
    <p:sldId id="586" r:id="rId10"/>
    <p:sldId id="587" r:id="rId11"/>
    <p:sldId id="588" r:id="rId12"/>
    <p:sldId id="591" r:id="rId13"/>
    <p:sldId id="593" r:id="rId14"/>
    <p:sldId id="594" r:id="rId15"/>
    <p:sldId id="592" r:id="rId16"/>
    <p:sldId id="597" r:id="rId17"/>
    <p:sldId id="598" r:id="rId18"/>
    <p:sldId id="596" r:id="rId19"/>
    <p:sldId id="595" r:id="rId20"/>
    <p:sldId id="600" r:id="rId21"/>
    <p:sldId id="599" r:id="rId22"/>
    <p:sldId id="601" r:id="rId23"/>
    <p:sldId id="624" r:id="rId24"/>
    <p:sldId id="625" r:id="rId25"/>
    <p:sldId id="626" r:id="rId26"/>
    <p:sldId id="602" r:id="rId27"/>
    <p:sldId id="603" r:id="rId28"/>
    <p:sldId id="604" r:id="rId29"/>
    <p:sldId id="605" r:id="rId30"/>
    <p:sldId id="606" r:id="rId31"/>
    <p:sldId id="607" r:id="rId32"/>
    <p:sldId id="609" r:id="rId33"/>
    <p:sldId id="608" r:id="rId34"/>
    <p:sldId id="610" r:id="rId35"/>
    <p:sldId id="611" r:id="rId36"/>
    <p:sldId id="614" r:id="rId37"/>
    <p:sldId id="615" r:id="rId38"/>
    <p:sldId id="617" r:id="rId39"/>
    <p:sldId id="616" r:id="rId40"/>
    <p:sldId id="618" r:id="rId41"/>
    <p:sldId id="619" r:id="rId42"/>
    <p:sldId id="620" r:id="rId43"/>
    <p:sldId id="621" r:id="rId44"/>
    <p:sldId id="622" r:id="rId45"/>
    <p:sldId id="62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86"/>
    <p:restoredTop sz="95646" autoAdjust="0"/>
  </p:normalViewPr>
  <p:slideViewPr>
    <p:cSldViewPr>
      <p:cViewPr varScale="1">
        <p:scale>
          <a:sx n="118" d="100"/>
          <a:sy n="118" d="100"/>
        </p:scale>
        <p:origin x="2440" y="192"/>
      </p:cViewPr>
      <p:guideLst>
        <p:guide orient="horz" pos="2160"/>
        <p:guide pos="2880"/>
      </p:guideLst>
    </p:cSldViewPr>
  </p:slideViewPr>
  <p:outlineViewPr>
    <p:cViewPr>
      <p:scale>
        <a:sx n="33" d="100"/>
        <a:sy n="33" d="100"/>
      </p:scale>
      <p:origin x="0" y="-11504"/>
    </p:cViewPr>
  </p:outlineViewPr>
  <p:notesTextViewPr>
    <p:cViewPr>
      <p:scale>
        <a:sx n="1" d="1"/>
        <a:sy n="1" d="1"/>
      </p:scale>
      <p:origin x="0" y="0"/>
    </p:cViewPr>
  </p:notesTextViewPr>
  <p:sorterViewPr>
    <p:cViewPr>
      <p:scale>
        <a:sx n="100" d="100"/>
        <a:sy n="100" d="100"/>
      </p:scale>
      <p:origin x="0" y="540"/>
    </p:cViewPr>
  </p:sorterViewPr>
  <p:notesViewPr>
    <p:cSldViewPr>
      <p:cViewPr varScale="1">
        <p:scale>
          <a:sx n="62" d="100"/>
          <a:sy n="62" d="100"/>
        </p:scale>
        <p:origin x="2371"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CFBC21-B782-FF4E-AF71-608ED8FDA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00E4D3-5998-D040-B16A-5FDE94970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070A3C-09B3-7E47-9A7B-DEF0D9F1992C}" type="datetimeFigureOut">
              <a:rPr lang="en-US" smtClean="0"/>
              <a:t>9/28/22</a:t>
            </a:fld>
            <a:endParaRPr lang="en-US"/>
          </a:p>
        </p:txBody>
      </p:sp>
      <p:sp>
        <p:nvSpPr>
          <p:cNvPr id="4" name="Footer Placeholder 3">
            <a:extLst>
              <a:ext uri="{FF2B5EF4-FFF2-40B4-BE49-F238E27FC236}">
                <a16:creationId xmlns:a16="http://schemas.microsoft.com/office/drawing/2014/main" id="{2AEA4856-EC05-DF4B-AA46-7DCCE2817C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5" name="Slide Number Placeholder 4">
            <a:extLst>
              <a:ext uri="{FF2B5EF4-FFF2-40B4-BE49-F238E27FC236}">
                <a16:creationId xmlns:a16="http://schemas.microsoft.com/office/drawing/2014/main" id="{6F960A16-FB56-0642-A64B-D7F72142CC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AFEC04-2338-6A4C-AEC3-DC188A6BA45A}" type="slidenum">
              <a:rPr lang="en-US" smtClean="0"/>
              <a:t>‹#›</a:t>
            </a:fld>
            <a:endParaRPr lang="en-US"/>
          </a:p>
        </p:txBody>
      </p:sp>
    </p:spTree>
    <p:extLst>
      <p:ext uri="{BB962C8B-B14F-4D97-AF65-F5344CB8AC3E}">
        <p14:creationId xmlns:p14="http://schemas.microsoft.com/office/powerpoint/2010/main" val="420325750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89D575-4354-B542-AF52-EE8EF523EC11}" type="datetimeFigureOut">
              <a:rPr lang="en-US" smtClean="0"/>
              <a:t>9/28/22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Copyright 2018, J Stanton and J Saltz</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55F873-1832-3F4A-A646-2DB4BE2E72D1}" type="slidenum">
              <a:rPr lang="en-US" smtClean="0"/>
              <a:t>‹#›</a:t>
            </a:fld>
            <a:endParaRPr lang="en-US"/>
          </a:p>
        </p:txBody>
      </p:sp>
    </p:spTree>
    <p:extLst>
      <p:ext uri="{BB962C8B-B14F-4D97-AF65-F5344CB8AC3E}">
        <p14:creationId xmlns:p14="http://schemas.microsoft.com/office/powerpoint/2010/main" val="4204995558"/>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Copyright 2018, J Stanton and J Saltz</a:t>
            </a:r>
          </a:p>
        </p:txBody>
      </p:sp>
      <p:sp>
        <p:nvSpPr>
          <p:cNvPr id="5" name="Slide Number Placeholder 4"/>
          <p:cNvSpPr>
            <a:spLocks noGrp="1"/>
          </p:cNvSpPr>
          <p:nvPr>
            <p:ph type="sldNum" sz="quarter" idx="5"/>
          </p:nvPr>
        </p:nvSpPr>
        <p:spPr/>
        <p:txBody>
          <a:bodyPr/>
          <a:lstStyle/>
          <a:p>
            <a:fld id="{B555F873-1832-3F4A-A646-2DB4BE2E72D1}" type="slidenum">
              <a:rPr lang="en-US" smtClean="0"/>
              <a:t>8</a:t>
            </a:fld>
            <a:endParaRPr lang="en-US"/>
          </a:p>
        </p:txBody>
      </p:sp>
    </p:spTree>
    <p:extLst>
      <p:ext uri="{BB962C8B-B14F-4D97-AF65-F5344CB8AC3E}">
        <p14:creationId xmlns:p14="http://schemas.microsoft.com/office/powerpoint/2010/main" val="102953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Copyright 2018, J Stanton and J Saltz</a:t>
            </a:r>
          </a:p>
        </p:txBody>
      </p:sp>
      <p:sp>
        <p:nvSpPr>
          <p:cNvPr id="5" name="Slide Number Placeholder 4"/>
          <p:cNvSpPr>
            <a:spLocks noGrp="1"/>
          </p:cNvSpPr>
          <p:nvPr>
            <p:ph type="sldNum" sz="quarter" idx="5"/>
          </p:nvPr>
        </p:nvSpPr>
        <p:spPr/>
        <p:txBody>
          <a:bodyPr/>
          <a:lstStyle/>
          <a:p>
            <a:fld id="{B555F873-1832-3F4A-A646-2DB4BE2E72D1}" type="slidenum">
              <a:rPr lang="en-US" smtClean="0"/>
              <a:t>10</a:t>
            </a:fld>
            <a:endParaRPr lang="en-US"/>
          </a:p>
        </p:txBody>
      </p:sp>
    </p:spTree>
    <p:extLst>
      <p:ext uri="{BB962C8B-B14F-4D97-AF65-F5344CB8AC3E}">
        <p14:creationId xmlns:p14="http://schemas.microsoft.com/office/powerpoint/2010/main" val="277145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Copyright 2018, J Stanton and J Saltz</a:t>
            </a:r>
          </a:p>
        </p:txBody>
      </p:sp>
      <p:sp>
        <p:nvSpPr>
          <p:cNvPr id="5" name="Slide Number Placeholder 4"/>
          <p:cNvSpPr>
            <a:spLocks noGrp="1"/>
          </p:cNvSpPr>
          <p:nvPr>
            <p:ph type="sldNum" sz="quarter" idx="5"/>
          </p:nvPr>
        </p:nvSpPr>
        <p:spPr/>
        <p:txBody>
          <a:bodyPr/>
          <a:lstStyle/>
          <a:p>
            <a:fld id="{B555F873-1832-3F4A-A646-2DB4BE2E72D1}" type="slidenum">
              <a:rPr lang="en-US" smtClean="0"/>
              <a:t>11</a:t>
            </a:fld>
            <a:endParaRPr lang="en-US"/>
          </a:p>
        </p:txBody>
      </p:sp>
    </p:spTree>
    <p:extLst>
      <p:ext uri="{BB962C8B-B14F-4D97-AF65-F5344CB8AC3E}">
        <p14:creationId xmlns:p14="http://schemas.microsoft.com/office/powerpoint/2010/main" val="410615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39473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884739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036654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199"/>
            <a:ext cx="9144000" cy="1143000"/>
          </a:xfrm>
          <a:solidFill>
            <a:schemeClr val="tx1">
              <a:lumMod val="75000"/>
              <a:lumOff val="25000"/>
            </a:schemeClr>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340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881263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168599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55223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419113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2926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08644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63373BD3-EFD7-438B-913D-53ADD090ED8A}" type="datetimeFigureOut">
              <a:rPr lang="en-US" smtClean="0"/>
              <a:t>9/28/22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8838931-6F3A-4A4A-B2CF-D64C5D18F8F6}" type="slidenum">
              <a:rPr lang="en-US" smtClean="0"/>
              <a:t>‹#›</a:t>
            </a:fld>
            <a:endParaRPr lang="en-US"/>
          </a:p>
        </p:txBody>
      </p:sp>
    </p:spTree>
    <p:extLst>
      <p:ext uri="{BB962C8B-B14F-4D97-AF65-F5344CB8AC3E}">
        <p14:creationId xmlns:p14="http://schemas.microsoft.com/office/powerpoint/2010/main" val="3639976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0" y="-2199"/>
            <a:ext cx="9144000" cy="1143000"/>
          </a:xfrm>
          <a:prstGeom prst="rect">
            <a:avLst/>
          </a:prstGeom>
          <a:solidFill>
            <a:schemeClr val="tx1">
              <a:lumMod val="75000"/>
              <a:lumOff val="25000"/>
            </a:schemeClr>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a:lnSpc>
                <a:spcPct val="150000"/>
              </a:lnSpc>
            </a:pPr>
            <a:endParaRPr lang="en-US">
              <a:latin typeface="Franklin Gothic Medium" pitchFamily="34" charset="0"/>
            </a:endParaRPr>
          </a:p>
        </p:txBody>
      </p:sp>
    </p:spTree>
    <p:extLst>
      <p:ext uri="{BB962C8B-B14F-4D97-AF65-F5344CB8AC3E}">
        <p14:creationId xmlns:p14="http://schemas.microsoft.com/office/powerpoint/2010/main" val="16014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8226" y="1429710"/>
            <a:ext cx="7772400" cy="3675690"/>
          </a:xfrm>
          <a:solidFill>
            <a:schemeClr val="dk1">
              <a:alpha val="0"/>
            </a:schemeClr>
          </a:solidFill>
          <a:ln>
            <a:noFill/>
          </a:ln>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dirty="0">
                <a:solidFill>
                  <a:schemeClr val="tx1"/>
                </a:solidFill>
              </a:rPr>
              <a:t>Attention</a:t>
            </a:r>
            <a:br>
              <a:rPr lang="en-US" dirty="0">
                <a:solidFill>
                  <a:schemeClr val="tx1"/>
                </a:solidFill>
              </a:rPr>
            </a:br>
            <a:br>
              <a:rPr lang="en-US" dirty="0">
                <a:solidFill>
                  <a:schemeClr val="tx1"/>
                </a:solidFill>
              </a:rPr>
            </a:br>
            <a:br>
              <a:rPr lang="en-US" dirty="0">
                <a:solidFill>
                  <a:schemeClr val="tx1"/>
                </a:solidFill>
              </a:rPr>
            </a:br>
            <a:r>
              <a:rPr lang="en-US" dirty="0">
                <a:solidFill>
                  <a:schemeClr val="tx1"/>
                </a:solidFill>
              </a:rPr>
              <a:t>Daniel Acuna</a:t>
            </a:r>
            <a:br>
              <a:rPr lang="en-US" dirty="0">
                <a:solidFill>
                  <a:schemeClr val="tx1"/>
                </a:solidFill>
              </a:rPr>
            </a:br>
            <a:r>
              <a:rPr lang="en-US" dirty="0">
                <a:solidFill>
                  <a:schemeClr val="tx1"/>
                </a:solidFill>
              </a:rPr>
              <a:t>acuna.io</a:t>
            </a:r>
          </a:p>
        </p:txBody>
      </p:sp>
      <p:sp>
        <p:nvSpPr>
          <p:cNvPr id="4" name="Subtitle 2">
            <a:extLst>
              <a:ext uri="{FF2B5EF4-FFF2-40B4-BE49-F238E27FC236}">
                <a16:creationId xmlns:a16="http://schemas.microsoft.com/office/drawing/2014/main" id="{919F18FE-FC5B-AE49-BD23-709F5ACA8EB9}"/>
              </a:ext>
            </a:extLst>
          </p:cNvPr>
          <p:cNvSpPr txBox="1">
            <a:spLocks/>
          </p:cNvSpPr>
          <p:nvPr/>
        </p:nvSpPr>
        <p:spPr>
          <a:xfrm>
            <a:off x="1371600" y="38862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639453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3BD59-D3A1-4545-A48E-D138F40821C0}"/>
              </a:ext>
            </a:extLst>
          </p:cNvPr>
          <p:cNvPicPr>
            <a:picLocks noChangeAspect="1"/>
          </p:cNvPicPr>
          <p:nvPr/>
        </p:nvPicPr>
        <p:blipFill rotWithShape="1">
          <a:blip r:embed="rId3"/>
          <a:srcRect l="45572"/>
          <a:stretch/>
        </p:blipFill>
        <p:spPr>
          <a:xfrm>
            <a:off x="4939272" y="1278115"/>
            <a:ext cx="3767325" cy="5552705"/>
          </a:xfrm>
          <a:prstGeom prst="rect">
            <a:avLst/>
          </a:prstGeom>
        </p:spPr>
      </p:pic>
      <p:sp>
        <p:nvSpPr>
          <p:cNvPr id="8" name="TextBox 7">
            <a:extLst>
              <a:ext uri="{FF2B5EF4-FFF2-40B4-BE49-F238E27FC236}">
                <a16:creationId xmlns:a16="http://schemas.microsoft.com/office/drawing/2014/main" id="{FCF405CF-BFD5-C44E-B458-AAC737C3370A}"/>
              </a:ext>
            </a:extLst>
          </p:cNvPr>
          <p:cNvSpPr txBox="1"/>
          <p:nvPr/>
        </p:nvSpPr>
        <p:spPr>
          <a:xfrm>
            <a:off x="437403" y="1451359"/>
            <a:ext cx="3645408" cy="758442"/>
          </a:xfrm>
          <a:prstGeom prst="rect">
            <a:avLst/>
          </a:prstGeom>
          <a:noFill/>
        </p:spPr>
        <p:txBody>
          <a:bodyPr wrap="square" rtlCol="0">
            <a:normAutofit/>
          </a:bodyPr>
          <a:lstStyle/>
          <a:p>
            <a:r>
              <a:rPr lang="en-US"/>
              <a:t>Attention weight learning: use additional feedforward network</a:t>
            </a:r>
          </a:p>
        </p:txBody>
      </p:sp>
      <p:sp>
        <p:nvSpPr>
          <p:cNvPr id="15" name="Title 1">
            <a:extLst>
              <a:ext uri="{FF2B5EF4-FFF2-40B4-BE49-F238E27FC236}">
                <a16:creationId xmlns:a16="http://schemas.microsoft.com/office/drawing/2014/main" id="{859D2DF2-2796-2542-BBD5-5C538687A2A8}"/>
              </a:ext>
            </a:extLst>
          </p:cNvPr>
          <p:cNvSpPr txBox="1">
            <a:spLocks/>
          </p:cNvSpPr>
          <p:nvPr/>
        </p:nvSpPr>
        <p:spPr>
          <a:xfrm>
            <a:off x="0" y="228600"/>
            <a:ext cx="9144000" cy="104951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solidFill>
                  <a:schemeClr val="bg1"/>
                </a:solidFill>
              </a:rPr>
              <a:t>Attention model: attention learning</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7E41F0B-AC41-0B43-AE39-1411D8DF2AD3}"/>
                  </a:ext>
                </a:extLst>
              </p:cNvPr>
              <p:cNvSpPr/>
              <p:nvPr/>
            </p:nvSpPr>
            <p:spPr>
              <a:xfrm>
                <a:off x="622406" y="2457917"/>
                <a:ext cx="3870996" cy="688394"/>
              </a:xfrm>
              <a:prstGeom prst="rect">
                <a:avLst/>
              </a:prstGeom>
            </p:spPr>
            <p:txBody>
              <a:bodyPr wrap="none">
                <a:spAutoFit/>
              </a:bodyPr>
              <a:lstStyle/>
              <a:p>
                <a:pPr algn="ctr"/>
                <a14:m>
                  <m:oMath xmlns:m="http://schemas.openxmlformats.org/officeDocument/2006/math">
                    <m:r>
                      <a:rPr lang="en-US" b="0" i="1">
                        <a:latin typeface="Cambria Math" panose="02040503050406030204" pitchFamily="18" charset="0"/>
                        <a:ea typeface="Cambria Math" panose="02040503050406030204" pitchFamily="18" charset="0"/>
                      </a:rPr>
                      <m:t>𝑎</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h</m:t>
                            </m:r>
                          </m:e>
                          <m:sub>
                            <m:r>
                              <a:rPr lang="en-US" b="0" i="1">
                                <a:latin typeface="Cambria Math" panose="02040503050406030204" pitchFamily="18" charset="0"/>
                                <a:ea typeface="Cambria Math" panose="02040503050406030204" pitchFamily="18" charset="0"/>
                              </a:rPr>
                              <m:t>𝑖</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𝑠</m:t>
                            </m:r>
                          </m:e>
                          <m:sub>
                            <m:r>
                              <a:rPr lang="en-US" b="0" i="1">
                                <a:latin typeface="Cambria Math" panose="02040503050406030204" pitchFamily="18" charset="0"/>
                                <a:ea typeface="Cambria Math" panose="02040503050406030204" pitchFamily="18" charset="0"/>
                              </a:rPr>
                              <m:t>𝑗</m:t>
                            </m:r>
                            <m:r>
                              <a:rPr lang="en-US" b="0" i="1">
                                <a:latin typeface="Cambria Math" panose="02040503050406030204" pitchFamily="18" charset="0"/>
                                <a:ea typeface="Cambria Math" panose="02040503050406030204" pitchFamily="18" charset="0"/>
                              </a:rPr>
                              <m:t>−1</m:t>
                            </m:r>
                          </m:sub>
                        </m:sSub>
                      </m:e>
                    </m:d>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𝑒</m:t>
                        </m:r>
                      </m:e>
                      <m:sub>
                        <m:r>
                          <a:rPr lang="en-US" b="0" i="1">
                            <a:latin typeface="Cambria Math" panose="02040503050406030204" pitchFamily="18" charset="0"/>
                            <a:ea typeface="Cambria Math" panose="02040503050406030204" pitchFamily="18" charset="0"/>
                          </a:rPr>
                          <m:t>𝑖𝑗</m:t>
                        </m:r>
                      </m:sub>
                    </m:sSub>
                  </m:oMath>
                </a14:m>
                <a:r>
                  <a:rPr lang="en-US"/>
                  <a:t>  </a:t>
                </a:r>
              </a:p>
              <a:p>
                <a:pPr algn="ctr"/>
                <a:r>
                  <a:rPr lang="en-US"/>
                  <a:t>(a: alignment function, e: energy score)</a:t>
                </a:r>
                <a:endParaRPr lang="en-US" baseline="-25000"/>
              </a:p>
            </p:txBody>
          </p:sp>
        </mc:Choice>
        <mc:Fallback xmlns="">
          <p:sp>
            <p:nvSpPr>
              <p:cNvPr id="12" name="Rectangle 11">
                <a:extLst>
                  <a:ext uri="{FF2B5EF4-FFF2-40B4-BE49-F238E27FC236}">
                    <a16:creationId xmlns:a16="http://schemas.microsoft.com/office/drawing/2014/main" id="{F7E41F0B-AC41-0B43-AE39-1411D8DF2AD3}"/>
                  </a:ext>
                </a:extLst>
              </p:cNvPr>
              <p:cNvSpPr>
                <a:spLocks noRot="1" noChangeAspect="1" noMove="1" noResize="1" noEditPoints="1" noAdjustHandles="1" noChangeArrowheads="1" noChangeShapeType="1" noTextEdit="1"/>
              </p:cNvSpPr>
              <p:nvPr/>
            </p:nvSpPr>
            <p:spPr>
              <a:xfrm>
                <a:off x="622406" y="2457917"/>
                <a:ext cx="3870996" cy="688394"/>
              </a:xfrm>
              <a:prstGeom prst="rect">
                <a:avLst/>
              </a:prstGeom>
              <a:blipFill>
                <a:blip r:embed="rId4"/>
                <a:stretch>
                  <a:fillRect l="-654" r="-980" b="-1454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EAE878E-A37E-A24D-A9F8-7D8898FB978E}"/>
              </a:ext>
            </a:extLst>
          </p:cNvPr>
          <p:cNvPicPr>
            <a:picLocks noChangeAspect="1"/>
          </p:cNvPicPr>
          <p:nvPr/>
        </p:nvPicPr>
        <p:blipFill rotWithShape="1">
          <a:blip r:embed="rId3"/>
          <a:srcRect l="53599" t="41938" r="32320" b="29723"/>
          <a:stretch/>
        </p:blipFill>
        <p:spPr>
          <a:xfrm>
            <a:off x="1905000" y="3267681"/>
            <a:ext cx="974632" cy="1573571"/>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FEC3E91-3AF5-BB47-9958-6CC52AF2A53D}"/>
                  </a:ext>
                </a:extLst>
              </p:cNvPr>
              <p:cNvSpPr/>
              <p:nvPr/>
            </p:nvSpPr>
            <p:spPr>
              <a:xfrm>
                <a:off x="482146" y="4947117"/>
                <a:ext cx="3820340" cy="945643"/>
              </a:xfrm>
              <a:prstGeom prst="rect">
                <a:avLst/>
              </a:prstGeom>
            </p:spPr>
            <p:txBody>
              <a:bodyPr wrap="none">
                <a:spAutoFit/>
              </a:bodyPr>
              <a:lstStyle/>
              <a:p>
                <a:pPr algn="ctr"/>
                <a14:m>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ea typeface="Cambria Math" panose="02040503050406030204" pitchFamily="18" charset="0"/>
                          </a:rPr>
                          <m:t>𝑖𝑗</m:t>
                        </m:r>
                      </m:sub>
                    </m:sSub>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𝑒</m:t>
                        </m:r>
                      </m:e>
                      <m:sub>
                        <m:r>
                          <a:rPr lang="en-US" b="0" i="1">
                            <a:latin typeface="Cambria Math" panose="02040503050406030204" pitchFamily="18" charset="0"/>
                            <a:ea typeface="Cambria Math" panose="02040503050406030204" pitchFamily="18" charset="0"/>
                          </a:rPr>
                          <m:t>𝑖𝑗</m:t>
                        </m:r>
                      </m:sub>
                    </m:sSub>
                    <m:r>
                      <a:rPr lang="en-US" b="0" i="1">
                        <a:latin typeface="Cambria Math" panose="02040503050406030204" pitchFamily="18" charset="0"/>
                        <a:ea typeface="Cambria Math" panose="02040503050406030204" pitchFamily="18" charset="0"/>
                      </a:rPr>
                      <m:t>)</m:t>
                    </m:r>
                  </m:oMath>
                </a14:m>
                <a:r>
                  <a:rPr lang="en-US"/>
                  <a:t>  </a:t>
                </a:r>
              </a:p>
              <a:p>
                <a:pPr algn="ctr"/>
                <a:r>
                  <a:rPr lang="en-US"/>
                  <a:t>distirbution function to convert energy</a:t>
                </a:r>
                <a:br>
                  <a:rPr lang="en-US"/>
                </a:br>
                <a:r>
                  <a:rPr lang="en-US"/>
                  <a:t>into attention weights</a:t>
                </a:r>
                <a:endParaRPr lang="en-US" baseline="-25000"/>
              </a:p>
            </p:txBody>
          </p:sp>
        </mc:Choice>
        <mc:Fallback xmlns="">
          <p:sp>
            <p:nvSpPr>
              <p:cNvPr id="14" name="Rectangle 13">
                <a:extLst>
                  <a:ext uri="{FF2B5EF4-FFF2-40B4-BE49-F238E27FC236}">
                    <a16:creationId xmlns:a16="http://schemas.microsoft.com/office/drawing/2014/main" id="{0FEC3E91-3AF5-BB47-9958-6CC52AF2A53D}"/>
                  </a:ext>
                </a:extLst>
              </p:cNvPr>
              <p:cNvSpPr>
                <a:spLocks noRot="1" noChangeAspect="1" noMove="1" noResize="1" noEditPoints="1" noAdjustHandles="1" noChangeArrowheads="1" noChangeShapeType="1" noTextEdit="1"/>
              </p:cNvSpPr>
              <p:nvPr/>
            </p:nvSpPr>
            <p:spPr>
              <a:xfrm>
                <a:off x="482146" y="4947117"/>
                <a:ext cx="3820340" cy="945643"/>
              </a:xfrm>
              <a:prstGeom prst="rect">
                <a:avLst/>
              </a:prstGeom>
              <a:blipFill>
                <a:blip r:embed="rId5"/>
                <a:stretch>
                  <a:fillRect l="-662" r="-993" b="-921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EDD20F4-CFD8-BC47-BEEC-26CA75A907F5}"/>
              </a:ext>
            </a:extLst>
          </p:cNvPr>
          <p:cNvSpPr txBox="1"/>
          <p:nvPr/>
        </p:nvSpPr>
        <p:spPr>
          <a:xfrm>
            <a:off x="1121616" y="6048759"/>
            <a:ext cx="2541400" cy="352041"/>
          </a:xfrm>
          <a:prstGeom prst="rect">
            <a:avLst/>
          </a:prstGeom>
          <a:noFill/>
        </p:spPr>
        <p:txBody>
          <a:bodyPr wrap="square" rtlCol="0">
            <a:normAutofit lnSpcReduction="10000"/>
          </a:bodyPr>
          <a:lstStyle/>
          <a:p>
            <a:r>
              <a:rPr lang="en-US"/>
              <a:t>Example functions for </a:t>
            </a:r>
            <a:r>
              <a:rPr lang="en-US" i="1"/>
              <a:t>p</a:t>
            </a:r>
            <a:r>
              <a:rPr lang="en-US"/>
              <a:t>?</a:t>
            </a:r>
          </a:p>
        </p:txBody>
      </p:sp>
    </p:spTree>
    <p:extLst>
      <p:ext uri="{BB962C8B-B14F-4D97-AF65-F5344CB8AC3E}">
        <p14:creationId xmlns:p14="http://schemas.microsoft.com/office/powerpoint/2010/main" val="2258892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3BD59-D3A1-4545-A48E-D138F40821C0}"/>
              </a:ext>
            </a:extLst>
          </p:cNvPr>
          <p:cNvPicPr>
            <a:picLocks noChangeAspect="1"/>
          </p:cNvPicPr>
          <p:nvPr/>
        </p:nvPicPr>
        <p:blipFill rotWithShape="1">
          <a:blip r:embed="rId3"/>
          <a:srcRect l="45572"/>
          <a:stretch/>
        </p:blipFill>
        <p:spPr>
          <a:xfrm>
            <a:off x="4939272" y="1278115"/>
            <a:ext cx="3767325" cy="5552705"/>
          </a:xfrm>
          <a:prstGeom prst="rect">
            <a:avLst/>
          </a:prstGeom>
        </p:spPr>
      </p:pic>
      <p:sp>
        <p:nvSpPr>
          <p:cNvPr id="8" name="TextBox 7">
            <a:extLst>
              <a:ext uri="{FF2B5EF4-FFF2-40B4-BE49-F238E27FC236}">
                <a16:creationId xmlns:a16="http://schemas.microsoft.com/office/drawing/2014/main" id="{FCF405CF-BFD5-C44E-B458-AAC737C3370A}"/>
              </a:ext>
            </a:extLst>
          </p:cNvPr>
          <p:cNvSpPr txBox="1"/>
          <p:nvPr/>
        </p:nvSpPr>
        <p:spPr>
          <a:xfrm>
            <a:off x="437403" y="1451359"/>
            <a:ext cx="3645408" cy="758442"/>
          </a:xfrm>
          <a:prstGeom prst="rect">
            <a:avLst/>
          </a:prstGeom>
          <a:noFill/>
        </p:spPr>
        <p:txBody>
          <a:bodyPr wrap="square" rtlCol="0">
            <a:normAutofit/>
          </a:bodyPr>
          <a:lstStyle/>
          <a:p>
            <a:r>
              <a:rPr lang="en-US"/>
              <a:t>Attention weight learning: use additional feedforward network</a:t>
            </a:r>
          </a:p>
        </p:txBody>
      </p:sp>
      <p:sp>
        <p:nvSpPr>
          <p:cNvPr id="15" name="Title 1">
            <a:extLst>
              <a:ext uri="{FF2B5EF4-FFF2-40B4-BE49-F238E27FC236}">
                <a16:creationId xmlns:a16="http://schemas.microsoft.com/office/drawing/2014/main" id="{859D2DF2-2796-2542-BBD5-5C538687A2A8}"/>
              </a:ext>
            </a:extLst>
          </p:cNvPr>
          <p:cNvSpPr txBox="1">
            <a:spLocks/>
          </p:cNvSpPr>
          <p:nvPr/>
        </p:nvSpPr>
        <p:spPr>
          <a:xfrm>
            <a:off x="0" y="228600"/>
            <a:ext cx="9144000" cy="104951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solidFill>
                  <a:schemeClr val="bg1"/>
                </a:solidFill>
              </a:rPr>
              <a:t>Attention model: attention learning</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7E41F0B-AC41-0B43-AE39-1411D8DF2AD3}"/>
                  </a:ext>
                </a:extLst>
              </p:cNvPr>
              <p:cNvSpPr/>
              <p:nvPr/>
            </p:nvSpPr>
            <p:spPr>
              <a:xfrm>
                <a:off x="622406" y="2457917"/>
                <a:ext cx="3870996" cy="688394"/>
              </a:xfrm>
              <a:prstGeom prst="rect">
                <a:avLst/>
              </a:prstGeom>
            </p:spPr>
            <p:txBody>
              <a:bodyPr wrap="none">
                <a:spAutoFit/>
              </a:bodyPr>
              <a:lstStyle/>
              <a:p>
                <a:pPr algn="ctr"/>
                <a14:m>
                  <m:oMath xmlns:m="http://schemas.openxmlformats.org/officeDocument/2006/math">
                    <m:r>
                      <a:rPr lang="en-US" b="0" i="1">
                        <a:latin typeface="Cambria Math" panose="02040503050406030204" pitchFamily="18" charset="0"/>
                        <a:ea typeface="Cambria Math" panose="02040503050406030204" pitchFamily="18" charset="0"/>
                      </a:rPr>
                      <m:t>𝑎</m:t>
                    </m:r>
                    <m:d>
                      <m:dPr>
                        <m:ctrlPr>
                          <a:rPr lang="en-US" b="0" i="1">
                            <a:latin typeface="Cambria Math" panose="02040503050406030204" pitchFamily="18" charset="0"/>
                            <a:ea typeface="Cambria Math" panose="02040503050406030204" pitchFamily="18" charset="0"/>
                          </a:rPr>
                        </m:ctrlPr>
                      </m:dPr>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h</m:t>
                            </m:r>
                          </m:e>
                          <m:sub>
                            <m:r>
                              <a:rPr lang="en-US" b="0" i="1">
                                <a:latin typeface="Cambria Math" panose="02040503050406030204" pitchFamily="18" charset="0"/>
                                <a:ea typeface="Cambria Math" panose="02040503050406030204" pitchFamily="18" charset="0"/>
                              </a:rPr>
                              <m:t>𝑖</m:t>
                            </m:r>
                          </m:sub>
                        </m:sSub>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𝑠</m:t>
                            </m:r>
                          </m:e>
                          <m:sub>
                            <m:r>
                              <a:rPr lang="en-US" b="0" i="1">
                                <a:latin typeface="Cambria Math" panose="02040503050406030204" pitchFamily="18" charset="0"/>
                                <a:ea typeface="Cambria Math" panose="02040503050406030204" pitchFamily="18" charset="0"/>
                              </a:rPr>
                              <m:t>𝑗</m:t>
                            </m:r>
                            <m:r>
                              <a:rPr lang="en-US" b="0" i="1">
                                <a:latin typeface="Cambria Math" panose="02040503050406030204" pitchFamily="18" charset="0"/>
                                <a:ea typeface="Cambria Math" panose="02040503050406030204" pitchFamily="18" charset="0"/>
                              </a:rPr>
                              <m:t>−1</m:t>
                            </m:r>
                          </m:sub>
                        </m:sSub>
                      </m:e>
                    </m:d>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𝑒</m:t>
                        </m:r>
                      </m:e>
                      <m:sub>
                        <m:r>
                          <a:rPr lang="en-US" b="0" i="1">
                            <a:latin typeface="Cambria Math" panose="02040503050406030204" pitchFamily="18" charset="0"/>
                            <a:ea typeface="Cambria Math" panose="02040503050406030204" pitchFamily="18" charset="0"/>
                          </a:rPr>
                          <m:t>𝑖𝑗</m:t>
                        </m:r>
                      </m:sub>
                    </m:sSub>
                  </m:oMath>
                </a14:m>
                <a:r>
                  <a:rPr lang="en-US"/>
                  <a:t>  </a:t>
                </a:r>
              </a:p>
              <a:p>
                <a:pPr algn="ctr"/>
                <a:r>
                  <a:rPr lang="en-US"/>
                  <a:t>(a: alignment function, e: energy score)</a:t>
                </a:r>
                <a:endParaRPr lang="en-US" baseline="-25000"/>
              </a:p>
            </p:txBody>
          </p:sp>
        </mc:Choice>
        <mc:Fallback xmlns="">
          <p:sp>
            <p:nvSpPr>
              <p:cNvPr id="12" name="Rectangle 11">
                <a:extLst>
                  <a:ext uri="{FF2B5EF4-FFF2-40B4-BE49-F238E27FC236}">
                    <a16:creationId xmlns:a16="http://schemas.microsoft.com/office/drawing/2014/main" id="{F7E41F0B-AC41-0B43-AE39-1411D8DF2AD3}"/>
                  </a:ext>
                </a:extLst>
              </p:cNvPr>
              <p:cNvSpPr>
                <a:spLocks noRot="1" noChangeAspect="1" noMove="1" noResize="1" noEditPoints="1" noAdjustHandles="1" noChangeArrowheads="1" noChangeShapeType="1" noTextEdit="1"/>
              </p:cNvSpPr>
              <p:nvPr/>
            </p:nvSpPr>
            <p:spPr>
              <a:xfrm>
                <a:off x="622406" y="2457917"/>
                <a:ext cx="3870996" cy="688394"/>
              </a:xfrm>
              <a:prstGeom prst="rect">
                <a:avLst/>
              </a:prstGeom>
              <a:blipFill>
                <a:blip r:embed="rId4"/>
                <a:stretch>
                  <a:fillRect l="-654" r="-980" b="-1454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EAE878E-A37E-A24D-A9F8-7D8898FB978E}"/>
              </a:ext>
            </a:extLst>
          </p:cNvPr>
          <p:cNvPicPr>
            <a:picLocks noChangeAspect="1"/>
          </p:cNvPicPr>
          <p:nvPr/>
        </p:nvPicPr>
        <p:blipFill rotWithShape="1">
          <a:blip r:embed="rId3"/>
          <a:srcRect l="53599" t="41938" r="32320" b="29723"/>
          <a:stretch/>
        </p:blipFill>
        <p:spPr>
          <a:xfrm>
            <a:off x="1905000" y="3267681"/>
            <a:ext cx="974632" cy="1573571"/>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FEC3E91-3AF5-BB47-9958-6CC52AF2A53D}"/>
                  </a:ext>
                </a:extLst>
              </p:cNvPr>
              <p:cNvSpPr/>
              <p:nvPr/>
            </p:nvSpPr>
            <p:spPr>
              <a:xfrm>
                <a:off x="482146" y="4947117"/>
                <a:ext cx="3820340" cy="945643"/>
              </a:xfrm>
              <a:prstGeom prst="rect">
                <a:avLst/>
              </a:prstGeom>
            </p:spPr>
            <p:txBody>
              <a:bodyPr wrap="none">
                <a:spAutoFit/>
              </a:bodyPr>
              <a:lstStyle/>
              <a:p>
                <a:pPr algn="ctr"/>
                <a14:m>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ea typeface="Cambria Math" panose="02040503050406030204" pitchFamily="18" charset="0"/>
                          </a:rPr>
                          <m:t>𝑖𝑗</m:t>
                        </m:r>
                      </m:sub>
                    </m:sSub>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𝑒</m:t>
                        </m:r>
                      </m:e>
                      <m:sub>
                        <m:r>
                          <a:rPr lang="en-US" b="0" i="1">
                            <a:latin typeface="Cambria Math" panose="02040503050406030204" pitchFamily="18" charset="0"/>
                            <a:ea typeface="Cambria Math" panose="02040503050406030204" pitchFamily="18" charset="0"/>
                          </a:rPr>
                          <m:t>𝑖𝑗</m:t>
                        </m:r>
                      </m:sub>
                    </m:sSub>
                    <m:r>
                      <a:rPr lang="en-US" b="0" i="1">
                        <a:latin typeface="Cambria Math" panose="02040503050406030204" pitchFamily="18" charset="0"/>
                        <a:ea typeface="Cambria Math" panose="02040503050406030204" pitchFamily="18" charset="0"/>
                      </a:rPr>
                      <m:t>)</m:t>
                    </m:r>
                  </m:oMath>
                </a14:m>
                <a:r>
                  <a:rPr lang="en-US"/>
                  <a:t>  </a:t>
                </a:r>
              </a:p>
              <a:p>
                <a:pPr algn="ctr"/>
                <a:r>
                  <a:rPr lang="en-US"/>
                  <a:t>distirbution function to convert energy</a:t>
                </a:r>
                <a:br>
                  <a:rPr lang="en-US"/>
                </a:br>
                <a:r>
                  <a:rPr lang="en-US"/>
                  <a:t>into attention weights</a:t>
                </a:r>
                <a:endParaRPr lang="en-US" baseline="-25000"/>
              </a:p>
            </p:txBody>
          </p:sp>
        </mc:Choice>
        <mc:Fallback xmlns="">
          <p:sp>
            <p:nvSpPr>
              <p:cNvPr id="14" name="Rectangle 13">
                <a:extLst>
                  <a:ext uri="{FF2B5EF4-FFF2-40B4-BE49-F238E27FC236}">
                    <a16:creationId xmlns:a16="http://schemas.microsoft.com/office/drawing/2014/main" id="{0FEC3E91-3AF5-BB47-9958-6CC52AF2A53D}"/>
                  </a:ext>
                </a:extLst>
              </p:cNvPr>
              <p:cNvSpPr>
                <a:spLocks noRot="1" noChangeAspect="1" noMove="1" noResize="1" noEditPoints="1" noAdjustHandles="1" noChangeArrowheads="1" noChangeShapeType="1" noTextEdit="1"/>
              </p:cNvSpPr>
              <p:nvPr/>
            </p:nvSpPr>
            <p:spPr>
              <a:xfrm>
                <a:off x="482146" y="4947117"/>
                <a:ext cx="3820340" cy="945643"/>
              </a:xfrm>
              <a:prstGeom prst="rect">
                <a:avLst/>
              </a:prstGeom>
              <a:blipFill>
                <a:blip r:embed="rId5"/>
                <a:stretch>
                  <a:fillRect l="-662" r="-993" b="-9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2F41D31-E318-B045-8A4D-CD2C4B839EFD}"/>
              </a:ext>
            </a:extLst>
          </p:cNvPr>
          <p:cNvSpPr txBox="1"/>
          <p:nvPr/>
        </p:nvSpPr>
        <p:spPr>
          <a:xfrm>
            <a:off x="530620" y="6048760"/>
            <a:ext cx="4054568" cy="688394"/>
          </a:xfrm>
          <a:prstGeom prst="rect">
            <a:avLst/>
          </a:prstGeom>
          <a:noFill/>
        </p:spPr>
        <p:txBody>
          <a:bodyPr wrap="square" rtlCol="0">
            <a:normAutofit/>
          </a:bodyPr>
          <a:lstStyle/>
          <a:p>
            <a:r>
              <a:rPr lang="en-US"/>
              <a:t>Because </a:t>
            </a:r>
            <a:r>
              <a:rPr lang="en-US" i="1"/>
              <a:t>p</a:t>
            </a:r>
            <a:r>
              <a:rPr lang="en-US"/>
              <a:t> and </a:t>
            </a:r>
            <a:r>
              <a:rPr lang="en-US" i="1"/>
              <a:t>a</a:t>
            </a:r>
            <a:r>
              <a:rPr lang="en-US"/>
              <a:t> are differentiable, we can learn those parameters</a:t>
            </a:r>
          </a:p>
        </p:txBody>
      </p:sp>
    </p:spTree>
    <p:extLst>
      <p:ext uri="{BB962C8B-B14F-4D97-AF65-F5344CB8AC3E}">
        <p14:creationId xmlns:p14="http://schemas.microsoft.com/office/powerpoint/2010/main" val="3112877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3BD59-D3A1-4545-A48E-D138F40821C0}"/>
              </a:ext>
            </a:extLst>
          </p:cNvPr>
          <p:cNvPicPr>
            <a:picLocks noChangeAspect="1"/>
          </p:cNvPicPr>
          <p:nvPr/>
        </p:nvPicPr>
        <p:blipFill rotWithShape="1">
          <a:blip r:embed="rId2"/>
          <a:srcRect l="45572"/>
          <a:stretch/>
        </p:blipFill>
        <p:spPr>
          <a:xfrm>
            <a:off x="4939272" y="1278115"/>
            <a:ext cx="3767325" cy="5552705"/>
          </a:xfrm>
          <a:prstGeom prst="rect">
            <a:avLst/>
          </a:prstGeom>
        </p:spPr>
      </p:pic>
      <p:sp>
        <p:nvSpPr>
          <p:cNvPr id="15" name="Title 1">
            <a:extLst>
              <a:ext uri="{FF2B5EF4-FFF2-40B4-BE49-F238E27FC236}">
                <a16:creationId xmlns:a16="http://schemas.microsoft.com/office/drawing/2014/main" id="{859D2DF2-2796-2542-BBD5-5C538687A2A8}"/>
              </a:ext>
            </a:extLst>
          </p:cNvPr>
          <p:cNvSpPr txBox="1">
            <a:spLocks/>
          </p:cNvSpPr>
          <p:nvPr/>
        </p:nvSpPr>
        <p:spPr>
          <a:xfrm>
            <a:off x="0" y="228600"/>
            <a:ext cx="9144000" cy="104951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solidFill>
                  <a:schemeClr val="bg1"/>
                </a:solidFill>
              </a:rPr>
              <a:t>Attention model: math</a:t>
            </a:r>
          </a:p>
        </p:txBody>
      </p:sp>
      <p:pic>
        <p:nvPicPr>
          <p:cNvPr id="2" name="Picture 1">
            <a:extLst>
              <a:ext uri="{FF2B5EF4-FFF2-40B4-BE49-F238E27FC236}">
                <a16:creationId xmlns:a16="http://schemas.microsoft.com/office/drawing/2014/main" id="{5F0AE549-1D8A-624C-9FB9-6A02A7B4F484}"/>
              </a:ext>
            </a:extLst>
          </p:cNvPr>
          <p:cNvPicPr>
            <a:picLocks noChangeAspect="1"/>
          </p:cNvPicPr>
          <p:nvPr/>
        </p:nvPicPr>
        <p:blipFill>
          <a:blip r:embed="rId3"/>
          <a:stretch>
            <a:fillRect/>
          </a:stretch>
        </p:blipFill>
        <p:spPr>
          <a:xfrm>
            <a:off x="422993" y="2133600"/>
            <a:ext cx="4157474" cy="3333750"/>
          </a:xfrm>
          <a:prstGeom prst="rect">
            <a:avLst/>
          </a:prstGeom>
        </p:spPr>
      </p:pic>
      <p:sp>
        <p:nvSpPr>
          <p:cNvPr id="3" name="Rectangle 2">
            <a:extLst>
              <a:ext uri="{FF2B5EF4-FFF2-40B4-BE49-F238E27FC236}">
                <a16:creationId xmlns:a16="http://schemas.microsoft.com/office/drawing/2014/main" id="{675AABD9-4741-614E-A356-F1C750B54E0C}"/>
              </a:ext>
            </a:extLst>
          </p:cNvPr>
          <p:cNvSpPr/>
          <p:nvPr/>
        </p:nvSpPr>
        <p:spPr>
          <a:xfrm>
            <a:off x="1307941" y="5867400"/>
            <a:ext cx="2387577" cy="369332"/>
          </a:xfrm>
          <a:prstGeom prst="rect">
            <a:avLst/>
          </a:prstGeom>
        </p:spPr>
        <p:txBody>
          <a:bodyPr wrap="none">
            <a:spAutoFit/>
          </a:bodyPr>
          <a:lstStyle/>
          <a:p>
            <a:r>
              <a:rPr lang="en-US"/>
              <a:t>(Chaudhari et al., 2021)</a:t>
            </a:r>
          </a:p>
        </p:txBody>
      </p:sp>
    </p:spTree>
    <p:extLst>
      <p:ext uri="{BB962C8B-B14F-4D97-AF65-F5344CB8AC3E}">
        <p14:creationId xmlns:p14="http://schemas.microsoft.com/office/powerpoint/2010/main" val="1284852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A49E-062D-0D46-9C86-71F0F16CCA17}"/>
              </a:ext>
            </a:extLst>
          </p:cNvPr>
          <p:cNvSpPr>
            <a:spLocks noGrp="1"/>
          </p:cNvSpPr>
          <p:nvPr>
            <p:ph type="title"/>
          </p:nvPr>
        </p:nvSpPr>
        <p:spPr/>
        <p:txBody>
          <a:bodyPr/>
          <a:lstStyle/>
          <a:p>
            <a:r>
              <a:rPr lang="en-US"/>
              <a:t>Generalized Attention Model: KV store</a:t>
            </a:r>
          </a:p>
        </p:txBody>
      </p:sp>
      <p:sp>
        <p:nvSpPr>
          <p:cNvPr id="3" name="Content Placeholder 2">
            <a:extLst>
              <a:ext uri="{FF2B5EF4-FFF2-40B4-BE49-F238E27FC236}">
                <a16:creationId xmlns:a16="http://schemas.microsoft.com/office/drawing/2014/main" id="{F32BB5A1-E804-6842-9C63-769F406F4509}"/>
              </a:ext>
            </a:extLst>
          </p:cNvPr>
          <p:cNvSpPr>
            <a:spLocks noGrp="1"/>
          </p:cNvSpPr>
          <p:nvPr>
            <p:ph idx="1"/>
          </p:nvPr>
        </p:nvSpPr>
        <p:spPr>
          <a:xfrm>
            <a:off x="457200" y="1600200"/>
            <a:ext cx="8001000" cy="4724400"/>
          </a:xfrm>
        </p:spPr>
        <p:txBody>
          <a:bodyPr>
            <a:normAutofit/>
          </a:bodyPr>
          <a:lstStyle/>
          <a:p>
            <a:r>
              <a:rPr lang="en-US"/>
              <a:t>A traditional dictionary contains a set of key-value pairs</a:t>
            </a:r>
            <a:br>
              <a:rPr lang="en-US"/>
            </a:br>
            <a:br>
              <a:rPr lang="en-US"/>
            </a:br>
            <a:r>
              <a:rPr lang="en-US" i="1"/>
              <a:t>d</a:t>
            </a:r>
            <a:r>
              <a:rPr lang="en-US"/>
              <a:t>[k] =&gt; </a:t>
            </a:r>
            <a:r>
              <a:rPr lang="en-US" i="1"/>
              <a:t>v</a:t>
            </a:r>
            <a:br>
              <a:rPr lang="en-US" i="1"/>
            </a:br>
            <a:endParaRPr lang="en-US" i="1"/>
          </a:p>
          <a:p>
            <a:r>
              <a:rPr lang="en-US"/>
              <a:t>How to use a dictionary </a:t>
            </a:r>
            <a:r>
              <a:rPr lang="en-US" i="1"/>
              <a:t>d</a:t>
            </a:r>
            <a:r>
              <a:rPr lang="en-US"/>
              <a:t>? Why is it useful?</a:t>
            </a:r>
          </a:p>
        </p:txBody>
      </p:sp>
    </p:spTree>
    <p:extLst>
      <p:ext uri="{BB962C8B-B14F-4D97-AF65-F5344CB8AC3E}">
        <p14:creationId xmlns:p14="http://schemas.microsoft.com/office/powerpoint/2010/main" val="91005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A49E-062D-0D46-9C86-71F0F16CCA17}"/>
              </a:ext>
            </a:extLst>
          </p:cNvPr>
          <p:cNvSpPr>
            <a:spLocks noGrp="1"/>
          </p:cNvSpPr>
          <p:nvPr>
            <p:ph type="title"/>
          </p:nvPr>
        </p:nvSpPr>
        <p:spPr/>
        <p:txBody>
          <a:bodyPr/>
          <a:lstStyle/>
          <a:p>
            <a:r>
              <a:rPr lang="en-US"/>
              <a:t>Generalized Attention Model: KV store</a:t>
            </a:r>
          </a:p>
        </p:txBody>
      </p:sp>
      <p:sp>
        <p:nvSpPr>
          <p:cNvPr id="3" name="Content Placeholder 2">
            <a:extLst>
              <a:ext uri="{FF2B5EF4-FFF2-40B4-BE49-F238E27FC236}">
                <a16:creationId xmlns:a16="http://schemas.microsoft.com/office/drawing/2014/main" id="{F32BB5A1-E804-6842-9C63-769F406F4509}"/>
              </a:ext>
            </a:extLst>
          </p:cNvPr>
          <p:cNvSpPr>
            <a:spLocks noGrp="1"/>
          </p:cNvSpPr>
          <p:nvPr>
            <p:ph idx="1"/>
          </p:nvPr>
        </p:nvSpPr>
        <p:spPr>
          <a:xfrm>
            <a:off x="457200" y="1600200"/>
            <a:ext cx="8001000" cy="4724400"/>
          </a:xfrm>
        </p:spPr>
        <p:txBody>
          <a:bodyPr>
            <a:normAutofit/>
          </a:bodyPr>
          <a:lstStyle/>
          <a:p>
            <a:r>
              <a:rPr lang="en-US" i="1"/>
              <a:t>d</a:t>
            </a:r>
            <a:r>
              <a:rPr lang="en-US"/>
              <a:t>[k] =&gt; </a:t>
            </a:r>
            <a:r>
              <a:rPr lang="en-US" i="1"/>
              <a:t>v</a:t>
            </a:r>
          </a:p>
          <a:p>
            <a:r>
              <a:rPr lang="en-US"/>
              <a:t>Question: How can we implement a dictionary with a matrix operation?</a:t>
            </a:r>
            <a:br>
              <a:rPr lang="en-US" i="1"/>
            </a:br>
            <a:endParaRPr lang="en-US"/>
          </a:p>
        </p:txBody>
      </p:sp>
    </p:spTree>
    <p:extLst>
      <p:ext uri="{BB962C8B-B14F-4D97-AF65-F5344CB8AC3E}">
        <p14:creationId xmlns:p14="http://schemas.microsoft.com/office/powerpoint/2010/main" val="3017329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A49E-062D-0D46-9C86-71F0F16CCA17}"/>
              </a:ext>
            </a:extLst>
          </p:cNvPr>
          <p:cNvSpPr>
            <a:spLocks noGrp="1"/>
          </p:cNvSpPr>
          <p:nvPr>
            <p:ph type="title"/>
          </p:nvPr>
        </p:nvSpPr>
        <p:spPr/>
        <p:txBody>
          <a:bodyPr/>
          <a:lstStyle/>
          <a:p>
            <a:r>
              <a:rPr lang="en-US"/>
              <a:t>Generalized Attention Model: KV store</a:t>
            </a:r>
          </a:p>
        </p:txBody>
      </p:sp>
      <p:sp>
        <p:nvSpPr>
          <p:cNvPr id="3" name="Content Placeholder 2">
            <a:extLst>
              <a:ext uri="{FF2B5EF4-FFF2-40B4-BE49-F238E27FC236}">
                <a16:creationId xmlns:a16="http://schemas.microsoft.com/office/drawing/2014/main" id="{F32BB5A1-E804-6842-9C63-769F406F4509}"/>
              </a:ext>
            </a:extLst>
          </p:cNvPr>
          <p:cNvSpPr>
            <a:spLocks noGrp="1"/>
          </p:cNvSpPr>
          <p:nvPr>
            <p:ph idx="1"/>
          </p:nvPr>
        </p:nvSpPr>
        <p:spPr>
          <a:xfrm>
            <a:off x="457200" y="1600200"/>
            <a:ext cx="8001000" cy="4724400"/>
          </a:xfrm>
        </p:spPr>
        <p:txBody>
          <a:bodyPr>
            <a:normAutofit/>
          </a:bodyPr>
          <a:lstStyle/>
          <a:p>
            <a:r>
              <a:rPr lang="en-US" i="1"/>
              <a:t>d</a:t>
            </a:r>
            <a:r>
              <a:rPr lang="en-US"/>
              <a:t>[k] =&gt; </a:t>
            </a:r>
            <a:r>
              <a:rPr lang="en-US" i="1"/>
              <a:t>v</a:t>
            </a:r>
          </a:p>
          <a:p>
            <a:r>
              <a:rPr lang="en-US"/>
              <a:t>Question: How can we implement a dictionary with a matrix operation?</a:t>
            </a:r>
          </a:p>
          <a:p>
            <a:r>
              <a:rPr lang="en-US"/>
              <a:t>A Generalized Attention Model uses a </a:t>
            </a:r>
            <a:r>
              <a:rPr lang="en-US" i="1"/>
              <a:t>continuous</a:t>
            </a:r>
            <a:r>
              <a:rPr lang="en-US"/>
              <a:t> dictionary or HashMap where the key is chosen according to a </a:t>
            </a:r>
            <a:r>
              <a:rPr lang="en-US" i="1"/>
              <a:t>query</a:t>
            </a:r>
            <a:endParaRPr lang="en-US"/>
          </a:p>
          <a:p>
            <a:r>
              <a:rPr lang="en-US"/>
              <a:t>The output of the dictionary is the </a:t>
            </a:r>
            <a:r>
              <a:rPr lang="en-US" i="1"/>
              <a:t>attention </a:t>
            </a:r>
            <a:r>
              <a:rPr lang="en-US"/>
              <a:t>to the values</a:t>
            </a:r>
          </a:p>
        </p:txBody>
      </p:sp>
    </p:spTree>
    <p:extLst>
      <p:ext uri="{BB962C8B-B14F-4D97-AF65-F5344CB8AC3E}">
        <p14:creationId xmlns:p14="http://schemas.microsoft.com/office/powerpoint/2010/main" val="399827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A49E-062D-0D46-9C86-71F0F16CCA17}"/>
              </a:ext>
            </a:extLst>
          </p:cNvPr>
          <p:cNvSpPr>
            <a:spLocks noGrp="1"/>
          </p:cNvSpPr>
          <p:nvPr>
            <p:ph type="title"/>
          </p:nvPr>
        </p:nvSpPr>
        <p:spPr/>
        <p:txBody>
          <a:bodyPr/>
          <a:lstStyle/>
          <a:p>
            <a:r>
              <a:rPr lang="en-US"/>
              <a:t>Generalized Attention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2BB5A1-E804-6842-9C63-769F406F4509}"/>
                  </a:ext>
                </a:extLst>
              </p:cNvPr>
              <p:cNvSpPr>
                <a:spLocks noGrp="1"/>
              </p:cNvSpPr>
              <p:nvPr>
                <p:ph idx="1"/>
              </p:nvPr>
            </p:nvSpPr>
            <p:spPr>
              <a:xfrm>
                <a:off x="457200" y="1600200"/>
                <a:ext cx="3657600" cy="4724400"/>
              </a:xfrm>
            </p:spPr>
            <p:txBody>
              <a:bodyPr>
                <a:normAutofit fontScale="85000" lnSpcReduction="10000"/>
              </a:bodyPr>
              <a:lstStyle/>
              <a:p>
                <a:r>
                  <a:rPr lang="en-US"/>
                  <a:t>Attention model can be seen as mapping set of keys </a:t>
                </a:r>
                <a:r>
                  <a:rPr lang="en-US" i="1"/>
                  <a:t>K</a:t>
                </a:r>
                <a:r>
                  <a:rPr lang="en-US"/>
                  <a:t> to an attention distribution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a:t> according to a query </a:t>
                </a:r>
                <a:r>
                  <a:rPr lang="en-US" i="1"/>
                  <a:t>q</a:t>
                </a:r>
                <a:r>
                  <a:rPr lang="en-US"/>
                  <a:t>. </a:t>
                </a:r>
              </a:p>
              <a:p>
                <a:r>
                  <a:rPr lang="en-US"/>
                  <a:t>Keys in that case are the set of encoded hidden states and query is a single decoder hidden state</a:t>
                </a:r>
              </a:p>
              <a:p>
                <a:endParaRPr lang="en-US"/>
              </a:p>
            </p:txBody>
          </p:sp>
        </mc:Choice>
        <mc:Fallback xmlns="">
          <p:sp>
            <p:nvSpPr>
              <p:cNvPr id="3" name="Content Placeholder 2">
                <a:extLst>
                  <a:ext uri="{FF2B5EF4-FFF2-40B4-BE49-F238E27FC236}">
                    <a16:creationId xmlns:a16="http://schemas.microsoft.com/office/drawing/2014/main" id="{F32BB5A1-E804-6842-9C63-769F406F4509}"/>
                  </a:ext>
                </a:extLst>
              </p:cNvPr>
              <p:cNvSpPr>
                <a:spLocks noGrp="1" noRot="1" noChangeAspect="1" noMove="1" noResize="1" noEditPoints="1" noAdjustHandles="1" noChangeArrowheads="1" noChangeShapeType="1" noTextEdit="1"/>
              </p:cNvSpPr>
              <p:nvPr>
                <p:ph idx="1"/>
              </p:nvPr>
            </p:nvSpPr>
            <p:spPr>
              <a:xfrm>
                <a:off x="457200" y="1600200"/>
                <a:ext cx="3657600" cy="4724400"/>
              </a:xfrm>
              <a:blipFill>
                <a:blip r:embed="rId2"/>
                <a:stretch>
                  <a:fillRect l="-3125" t="-2145" r="-104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EB74B8E-87FF-F248-9699-B19FEB54E8D8}"/>
              </a:ext>
            </a:extLst>
          </p:cNvPr>
          <p:cNvPicPr>
            <a:picLocks noChangeAspect="1"/>
          </p:cNvPicPr>
          <p:nvPr/>
        </p:nvPicPr>
        <p:blipFill rotWithShape="1">
          <a:blip r:embed="rId3"/>
          <a:srcRect l="45572"/>
          <a:stretch/>
        </p:blipFill>
        <p:spPr>
          <a:xfrm>
            <a:off x="5003802" y="1260891"/>
            <a:ext cx="2928411" cy="4316220"/>
          </a:xfrm>
          <a:prstGeom prst="rect">
            <a:avLst/>
          </a:prstGeom>
        </p:spPr>
      </p:pic>
      <p:pic>
        <p:nvPicPr>
          <p:cNvPr id="6" name="Picture 5">
            <a:extLst>
              <a:ext uri="{FF2B5EF4-FFF2-40B4-BE49-F238E27FC236}">
                <a16:creationId xmlns:a16="http://schemas.microsoft.com/office/drawing/2014/main" id="{BA59036D-6B7E-AB43-8BB6-A08D63F5D044}"/>
              </a:ext>
            </a:extLst>
          </p:cNvPr>
          <p:cNvPicPr>
            <a:picLocks noChangeAspect="1"/>
          </p:cNvPicPr>
          <p:nvPr/>
        </p:nvPicPr>
        <p:blipFill>
          <a:blip r:embed="rId4"/>
          <a:stretch>
            <a:fillRect/>
          </a:stretch>
        </p:blipFill>
        <p:spPr>
          <a:xfrm>
            <a:off x="5346174" y="5697202"/>
            <a:ext cx="2243665" cy="449598"/>
          </a:xfrm>
          <a:prstGeom prst="rect">
            <a:avLst/>
          </a:prstGeom>
        </p:spPr>
      </p:pic>
    </p:spTree>
    <p:extLst>
      <p:ext uri="{BB962C8B-B14F-4D97-AF65-F5344CB8AC3E}">
        <p14:creationId xmlns:p14="http://schemas.microsoft.com/office/powerpoint/2010/main" val="376454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A49E-062D-0D46-9C86-71F0F16CCA17}"/>
              </a:ext>
            </a:extLst>
          </p:cNvPr>
          <p:cNvSpPr>
            <a:spLocks noGrp="1"/>
          </p:cNvSpPr>
          <p:nvPr>
            <p:ph type="title"/>
          </p:nvPr>
        </p:nvSpPr>
        <p:spPr/>
        <p:txBody>
          <a:bodyPr/>
          <a:lstStyle/>
          <a:p>
            <a:r>
              <a:rPr lang="en-US"/>
              <a:t>Generalized Attention Model</a:t>
            </a:r>
          </a:p>
        </p:txBody>
      </p:sp>
      <p:pic>
        <p:nvPicPr>
          <p:cNvPr id="4" name="Picture 3">
            <a:extLst>
              <a:ext uri="{FF2B5EF4-FFF2-40B4-BE49-F238E27FC236}">
                <a16:creationId xmlns:a16="http://schemas.microsoft.com/office/drawing/2014/main" id="{7EB74B8E-87FF-F248-9699-B19FEB54E8D8}"/>
              </a:ext>
            </a:extLst>
          </p:cNvPr>
          <p:cNvPicPr>
            <a:picLocks noChangeAspect="1"/>
          </p:cNvPicPr>
          <p:nvPr/>
        </p:nvPicPr>
        <p:blipFill rotWithShape="1">
          <a:blip r:embed="rId2"/>
          <a:srcRect l="45572"/>
          <a:stretch/>
        </p:blipFill>
        <p:spPr>
          <a:xfrm>
            <a:off x="6229602" y="1211943"/>
            <a:ext cx="2491405" cy="3672111"/>
          </a:xfrm>
          <a:prstGeom prst="rect">
            <a:avLst/>
          </a:prstGeom>
        </p:spPr>
      </p:pic>
      <p:pic>
        <p:nvPicPr>
          <p:cNvPr id="6" name="Picture 5">
            <a:extLst>
              <a:ext uri="{FF2B5EF4-FFF2-40B4-BE49-F238E27FC236}">
                <a16:creationId xmlns:a16="http://schemas.microsoft.com/office/drawing/2014/main" id="{BA59036D-6B7E-AB43-8BB6-A08D63F5D044}"/>
              </a:ext>
            </a:extLst>
          </p:cNvPr>
          <p:cNvPicPr>
            <a:picLocks noChangeAspect="1"/>
          </p:cNvPicPr>
          <p:nvPr/>
        </p:nvPicPr>
        <p:blipFill>
          <a:blip r:embed="rId3"/>
          <a:stretch>
            <a:fillRect/>
          </a:stretch>
        </p:blipFill>
        <p:spPr>
          <a:xfrm>
            <a:off x="3450167" y="3890001"/>
            <a:ext cx="2243665" cy="449598"/>
          </a:xfrm>
          <a:prstGeom prst="rect">
            <a:avLst/>
          </a:prstGeom>
        </p:spPr>
      </p:pic>
      <p:grpSp>
        <p:nvGrpSpPr>
          <p:cNvPr id="10" name="Group 9">
            <a:extLst>
              <a:ext uri="{FF2B5EF4-FFF2-40B4-BE49-F238E27FC236}">
                <a16:creationId xmlns:a16="http://schemas.microsoft.com/office/drawing/2014/main" id="{97513013-298C-BA43-8427-1036C23CB59E}"/>
              </a:ext>
            </a:extLst>
          </p:cNvPr>
          <p:cNvGrpSpPr/>
          <p:nvPr/>
        </p:nvGrpSpPr>
        <p:grpSpPr>
          <a:xfrm>
            <a:off x="422993" y="1752126"/>
            <a:ext cx="2687983" cy="2362674"/>
            <a:chOff x="422993" y="1752126"/>
            <a:chExt cx="2514599" cy="2210274"/>
          </a:xfrm>
        </p:grpSpPr>
        <p:pic>
          <p:nvPicPr>
            <p:cNvPr id="8" name="Picture 7">
              <a:extLst>
                <a:ext uri="{FF2B5EF4-FFF2-40B4-BE49-F238E27FC236}">
                  <a16:creationId xmlns:a16="http://schemas.microsoft.com/office/drawing/2014/main" id="{0D754909-7942-0846-9445-E83FC59373E4}"/>
                </a:ext>
              </a:extLst>
            </p:cNvPr>
            <p:cNvPicPr>
              <a:picLocks noChangeAspect="1"/>
            </p:cNvPicPr>
            <p:nvPr/>
          </p:nvPicPr>
          <p:blipFill rotWithShape="1">
            <a:blip r:embed="rId4"/>
            <a:srcRect r="80857" b="33700"/>
            <a:stretch/>
          </p:blipFill>
          <p:spPr>
            <a:xfrm>
              <a:off x="422993" y="1752126"/>
              <a:ext cx="795866" cy="2210274"/>
            </a:xfrm>
            <a:prstGeom prst="rect">
              <a:avLst/>
            </a:prstGeom>
          </p:spPr>
        </p:pic>
        <p:pic>
          <p:nvPicPr>
            <p:cNvPr id="9" name="Picture 8">
              <a:extLst>
                <a:ext uri="{FF2B5EF4-FFF2-40B4-BE49-F238E27FC236}">
                  <a16:creationId xmlns:a16="http://schemas.microsoft.com/office/drawing/2014/main" id="{B883D006-93AA-D14C-B7DF-008D7093DE17}"/>
                </a:ext>
              </a:extLst>
            </p:cNvPr>
            <p:cNvPicPr>
              <a:picLocks noChangeAspect="1"/>
            </p:cNvPicPr>
            <p:nvPr/>
          </p:nvPicPr>
          <p:blipFill rotWithShape="1">
            <a:blip r:embed="rId4"/>
            <a:srcRect l="58659" b="33700"/>
            <a:stretch/>
          </p:blipFill>
          <p:spPr>
            <a:xfrm>
              <a:off x="1218859" y="1752126"/>
              <a:ext cx="1718733" cy="2210274"/>
            </a:xfrm>
            <a:prstGeom prst="rect">
              <a:avLst/>
            </a:prstGeom>
          </p:spPr>
        </p:pic>
      </p:grpSp>
      <p:sp>
        <p:nvSpPr>
          <p:cNvPr id="11" name="TextBox 10">
            <a:extLst>
              <a:ext uri="{FF2B5EF4-FFF2-40B4-BE49-F238E27FC236}">
                <a16:creationId xmlns:a16="http://schemas.microsoft.com/office/drawing/2014/main" id="{4B5F3241-EAE9-D440-A0AD-35EA94949C7F}"/>
              </a:ext>
            </a:extLst>
          </p:cNvPr>
          <p:cNvSpPr txBox="1"/>
          <p:nvPr/>
        </p:nvSpPr>
        <p:spPr>
          <a:xfrm>
            <a:off x="3332270" y="1837267"/>
            <a:ext cx="2897332" cy="369332"/>
          </a:xfrm>
          <a:prstGeom prst="rect">
            <a:avLst/>
          </a:prstGeom>
          <a:noFill/>
        </p:spPr>
        <p:txBody>
          <a:bodyPr wrap="none" rtlCol="0">
            <a:spAutoFit/>
          </a:bodyPr>
          <a:lstStyle/>
          <a:p>
            <a:r>
              <a:rPr lang="en-US"/>
              <a:t>Generalized Attention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83B4D8-5A90-0949-8E8D-7C84BDB7F5FE}"/>
                  </a:ext>
                </a:extLst>
              </p:cNvPr>
              <p:cNvSpPr txBox="1"/>
              <p:nvPr/>
            </p:nvSpPr>
            <p:spPr>
              <a:xfrm>
                <a:off x="4114800" y="3126601"/>
                <a:ext cx="1186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ea typeface="Cambria Math" panose="02040503050406030204" pitchFamily="18" charset="0"/>
                        </a:rPr>
                        <m:t>𝑒</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𝐾</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𝑞</m:t>
                      </m:r>
                      <m:r>
                        <a:rPr lang="en-US" b="0" i="1">
                          <a:latin typeface="Cambria Math" panose="02040503050406030204" pitchFamily="18" charset="0"/>
                          <a:ea typeface="Cambria Math" panose="02040503050406030204" pitchFamily="18" charset="0"/>
                        </a:rPr>
                        <m:t>)</m:t>
                      </m:r>
                    </m:oMath>
                  </m:oMathPara>
                </a14:m>
                <a:endParaRPr lang="en-US"/>
              </a:p>
            </p:txBody>
          </p:sp>
        </mc:Choice>
        <mc:Fallback xmlns="">
          <p:sp>
            <p:nvSpPr>
              <p:cNvPr id="12" name="TextBox 11">
                <a:extLst>
                  <a:ext uri="{FF2B5EF4-FFF2-40B4-BE49-F238E27FC236}">
                    <a16:creationId xmlns:a16="http://schemas.microsoft.com/office/drawing/2014/main" id="{1183B4D8-5A90-0949-8E8D-7C84BDB7F5FE}"/>
                  </a:ext>
                </a:extLst>
              </p:cNvPr>
              <p:cNvSpPr txBox="1">
                <a:spLocks noRot="1" noChangeAspect="1" noMove="1" noResize="1" noEditPoints="1" noAdjustHandles="1" noChangeArrowheads="1" noChangeShapeType="1" noTextEdit="1"/>
              </p:cNvSpPr>
              <p:nvPr/>
            </p:nvSpPr>
            <p:spPr>
              <a:xfrm>
                <a:off x="4114800" y="3126601"/>
                <a:ext cx="1186863" cy="276999"/>
              </a:xfrm>
              <a:prstGeom prst="rect">
                <a:avLst/>
              </a:prstGeom>
              <a:blipFill>
                <a:blip r:embed="rId5"/>
                <a:stretch>
                  <a:fillRect l="-3191" t="-4545" r="-6383"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18BCF1-74B9-B44F-B315-8544545B39BC}"/>
                  </a:ext>
                </a:extLst>
              </p:cNvPr>
              <p:cNvSpPr txBox="1"/>
              <p:nvPr/>
            </p:nvSpPr>
            <p:spPr>
              <a:xfrm>
                <a:off x="4114800" y="3456801"/>
                <a:ext cx="9414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ea typeface="Cambria Math" panose="02040503050406030204" pitchFamily="18" charset="0"/>
                        </a:rPr>
                        <m:t>𝛼</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𝑒</m:t>
                      </m:r>
                      <m:r>
                        <a:rPr lang="en-US" b="0" i="1">
                          <a:latin typeface="Cambria Math" panose="02040503050406030204" pitchFamily="18" charset="0"/>
                          <a:ea typeface="Cambria Math" panose="02040503050406030204" pitchFamily="18" charset="0"/>
                        </a:rPr>
                        <m:t>)</m:t>
                      </m:r>
                    </m:oMath>
                  </m:oMathPara>
                </a14:m>
                <a:endParaRPr lang="en-US"/>
              </a:p>
            </p:txBody>
          </p:sp>
        </mc:Choice>
        <mc:Fallback xmlns="">
          <p:sp>
            <p:nvSpPr>
              <p:cNvPr id="13" name="TextBox 12">
                <a:extLst>
                  <a:ext uri="{FF2B5EF4-FFF2-40B4-BE49-F238E27FC236}">
                    <a16:creationId xmlns:a16="http://schemas.microsoft.com/office/drawing/2014/main" id="{F918BCF1-74B9-B44F-B315-8544545B39BC}"/>
                  </a:ext>
                </a:extLst>
              </p:cNvPr>
              <p:cNvSpPr txBox="1">
                <a:spLocks noRot="1" noChangeAspect="1" noMove="1" noResize="1" noEditPoints="1" noAdjustHandles="1" noChangeArrowheads="1" noChangeShapeType="1" noTextEdit="1"/>
              </p:cNvSpPr>
              <p:nvPr/>
            </p:nvSpPr>
            <p:spPr>
              <a:xfrm>
                <a:off x="4114800" y="3456801"/>
                <a:ext cx="941412" cy="276999"/>
              </a:xfrm>
              <a:prstGeom prst="rect">
                <a:avLst/>
              </a:prstGeom>
              <a:blipFill>
                <a:blip r:embed="rId6"/>
                <a:stretch>
                  <a:fillRect l="-4054" t="-4348" r="-9459"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89E237-3E58-364A-9321-C075AAC7B5E4}"/>
                  </a:ext>
                </a:extLst>
              </p:cNvPr>
              <p:cNvSpPr txBox="1"/>
              <p:nvPr/>
            </p:nvSpPr>
            <p:spPr>
              <a:xfrm>
                <a:off x="4114800" y="5329431"/>
                <a:ext cx="12572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𝑘</m:t>
                          </m:r>
                        </m:e>
                        <m:sub>
                          <m:r>
                            <a:rPr lang="en-US" b="0" i="1">
                              <a:latin typeface="Cambria Math" panose="02040503050406030204" pitchFamily="18" charset="0"/>
                            </a:rPr>
                            <m:t>𝑖</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𝑣</m:t>
                          </m:r>
                        </m:e>
                        <m:sub>
                          <m:r>
                            <a:rPr lang="en-US" b="0" i="1">
                              <a:latin typeface="Cambria Math" panose="02040503050406030204" pitchFamily="18" charset="0"/>
                            </a:rPr>
                            <m:t>𝑖</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h</m:t>
                          </m:r>
                        </m:e>
                        <m:sub>
                          <m:r>
                            <a:rPr lang="en-US" b="0" i="1">
                              <a:latin typeface="Cambria Math" panose="02040503050406030204" pitchFamily="18" charset="0"/>
                            </a:rPr>
                            <m:t>𝑖</m:t>
                          </m:r>
                        </m:sub>
                      </m:sSub>
                    </m:oMath>
                  </m:oMathPara>
                </a14:m>
                <a:endParaRPr lang="en-US"/>
              </a:p>
            </p:txBody>
          </p:sp>
        </mc:Choice>
        <mc:Fallback xmlns="">
          <p:sp>
            <p:nvSpPr>
              <p:cNvPr id="15" name="TextBox 14">
                <a:extLst>
                  <a:ext uri="{FF2B5EF4-FFF2-40B4-BE49-F238E27FC236}">
                    <a16:creationId xmlns:a16="http://schemas.microsoft.com/office/drawing/2014/main" id="{3C89E237-3E58-364A-9321-C075AAC7B5E4}"/>
                  </a:ext>
                </a:extLst>
              </p:cNvPr>
              <p:cNvSpPr txBox="1">
                <a:spLocks noRot="1" noChangeAspect="1" noMove="1" noResize="1" noEditPoints="1" noAdjustHandles="1" noChangeArrowheads="1" noChangeShapeType="1" noTextEdit="1"/>
              </p:cNvSpPr>
              <p:nvPr/>
            </p:nvSpPr>
            <p:spPr>
              <a:xfrm>
                <a:off x="4114800" y="5329431"/>
                <a:ext cx="1257203" cy="276999"/>
              </a:xfrm>
              <a:prstGeom prst="rect">
                <a:avLst/>
              </a:prstGeom>
              <a:blipFill>
                <a:blip r:embed="rId7"/>
                <a:stretch>
                  <a:fillRect l="-5051" r="-1010" b="-1304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6BE539-037B-6747-A1C2-29BA4605F4F7}"/>
              </a:ext>
            </a:extLst>
          </p:cNvPr>
          <p:cNvSpPr txBox="1"/>
          <p:nvPr/>
        </p:nvSpPr>
        <p:spPr>
          <a:xfrm>
            <a:off x="2024476" y="4712830"/>
            <a:ext cx="5396221" cy="646331"/>
          </a:xfrm>
          <a:prstGeom prst="rect">
            <a:avLst/>
          </a:prstGeom>
          <a:noFill/>
        </p:spPr>
        <p:txBody>
          <a:bodyPr wrap="none" rtlCol="0">
            <a:spAutoFit/>
          </a:bodyPr>
          <a:lstStyle/>
          <a:p>
            <a:r>
              <a:rPr lang="en-US"/>
              <a:t>In initial article introducing attention (Bahdanau, 2015),</a:t>
            </a:r>
          </a:p>
          <a:p>
            <a:r>
              <a:rPr lang="en-US"/>
              <a:t>it used</a:t>
            </a:r>
          </a:p>
        </p:txBody>
      </p:sp>
      <p:sp>
        <p:nvSpPr>
          <p:cNvPr id="17" name="TextBox 16">
            <a:extLst>
              <a:ext uri="{FF2B5EF4-FFF2-40B4-BE49-F238E27FC236}">
                <a16:creationId xmlns:a16="http://schemas.microsoft.com/office/drawing/2014/main" id="{98EF76E9-77D9-3F4E-9E50-F939E955C361}"/>
              </a:ext>
            </a:extLst>
          </p:cNvPr>
          <p:cNvSpPr txBox="1"/>
          <p:nvPr/>
        </p:nvSpPr>
        <p:spPr>
          <a:xfrm>
            <a:off x="2024476" y="5754230"/>
            <a:ext cx="2618922" cy="369332"/>
          </a:xfrm>
          <a:prstGeom prst="rect">
            <a:avLst/>
          </a:prstGeom>
          <a:noFill/>
        </p:spPr>
        <p:txBody>
          <a:bodyPr wrap="none" rtlCol="0">
            <a:spAutoFit/>
          </a:bodyPr>
          <a:lstStyle/>
          <a:p>
            <a:r>
              <a:rPr lang="en-US"/>
              <a:t>But these can be arbitrary</a:t>
            </a:r>
          </a:p>
        </p:txBody>
      </p:sp>
    </p:spTree>
    <p:extLst>
      <p:ext uri="{BB962C8B-B14F-4D97-AF65-F5344CB8AC3E}">
        <p14:creationId xmlns:p14="http://schemas.microsoft.com/office/powerpoint/2010/main" val="1648237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A49E-062D-0D46-9C86-71F0F16CCA17}"/>
              </a:ext>
            </a:extLst>
          </p:cNvPr>
          <p:cNvSpPr>
            <a:spLocks noGrp="1"/>
          </p:cNvSpPr>
          <p:nvPr>
            <p:ph type="title"/>
          </p:nvPr>
        </p:nvSpPr>
        <p:spPr/>
        <p:txBody>
          <a:bodyPr/>
          <a:lstStyle/>
          <a:p>
            <a:r>
              <a:rPr lang="en-US"/>
              <a:t>Generalized Attention Model</a:t>
            </a:r>
          </a:p>
        </p:txBody>
      </p:sp>
      <p:pic>
        <p:nvPicPr>
          <p:cNvPr id="6" name="Picture 5">
            <a:extLst>
              <a:ext uri="{FF2B5EF4-FFF2-40B4-BE49-F238E27FC236}">
                <a16:creationId xmlns:a16="http://schemas.microsoft.com/office/drawing/2014/main" id="{BA59036D-6B7E-AB43-8BB6-A08D63F5D044}"/>
              </a:ext>
            </a:extLst>
          </p:cNvPr>
          <p:cNvPicPr>
            <a:picLocks noChangeAspect="1"/>
          </p:cNvPicPr>
          <p:nvPr/>
        </p:nvPicPr>
        <p:blipFill>
          <a:blip r:embed="rId2"/>
          <a:stretch>
            <a:fillRect/>
          </a:stretch>
        </p:blipFill>
        <p:spPr>
          <a:xfrm>
            <a:off x="3677943" y="2330236"/>
            <a:ext cx="2243665" cy="449598"/>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BF57695-D6A0-C74A-83BE-99112003012C}"/>
                  </a:ext>
                </a:extLst>
              </p:cNvPr>
              <p:cNvSpPr txBox="1"/>
              <p:nvPr/>
            </p:nvSpPr>
            <p:spPr>
              <a:xfrm>
                <a:off x="2203863" y="3290500"/>
                <a:ext cx="2850204" cy="276999"/>
              </a:xfrm>
              <a:prstGeom prst="rect">
                <a:avLst/>
              </a:prstGeom>
              <a:noFill/>
            </p:spPr>
            <p:txBody>
              <a:bodyPr wrap="none" lIns="0" tIns="0" rIns="0" bIns="0" rtlCol="0">
                <a:spAutoFit/>
              </a:bodyPr>
              <a:lstStyle/>
              <a:p>
                <a14:m>
                  <m:oMath xmlns:m="http://schemas.openxmlformats.org/officeDocument/2006/math">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m:t>
                        </m:r>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1</m:t>
                        </m:r>
                      </m:sub>
                    </m:sSub>
                    <m:r>
                      <a:rPr lang="en-US" b="0" i="1">
                        <a:latin typeface="Cambria Math" panose="02040503050406030204" pitchFamily="18" charset="0"/>
                      </a:rPr>
                      <m:t>)</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2</m:t>
                        </m:r>
                      </m:sub>
                    </m:sSub>
                    <m:r>
                      <a:rPr lang="en-US" i="1">
                        <a:latin typeface="Cambria Math" panose="02040503050406030204" pitchFamily="18" charset="0"/>
                      </a:rPr>
                      <m:t>)</m:t>
                    </m:r>
                  </m:oMath>
                </a14:m>
                <a:r>
                  <a:rPr lang="en-US"/>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𝑛</m:t>
                        </m:r>
                      </m:sub>
                    </m:sSub>
                    <m:r>
                      <a:rPr lang="en-US" i="1">
                        <a:latin typeface="Cambria Math" panose="02040503050406030204" pitchFamily="18" charset="0"/>
                      </a:rPr>
                      <m:t>)</m:t>
                    </m:r>
                  </m:oMath>
                </a14:m>
                <a:r>
                  <a:rPr lang="en-US"/>
                  <a:t>}</a:t>
                </a:r>
              </a:p>
            </p:txBody>
          </p:sp>
        </mc:Choice>
        <mc:Fallback xmlns="">
          <p:sp>
            <p:nvSpPr>
              <p:cNvPr id="38" name="TextBox 37">
                <a:extLst>
                  <a:ext uri="{FF2B5EF4-FFF2-40B4-BE49-F238E27FC236}">
                    <a16:creationId xmlns:a16="http://schemas.microsoft.com/office/drawing/2014/main" id="{DBF57695-D6A0-C74A-83BE-99112003012C}"/>
                  </a:ext>
                </a:extLst>
              </p:cNvPr>
              <p:cNvSpPr txBox="1">
                <a:spLocks noRot="1" noChangeAspect="1" noMove="1" noResize="1" noEditPoints="1" noAdjustHandles="1" noChangeArrowheads="1" noChangeShapeType="1" noTextEdit="1"/>
              </p:cNvSpPr>
              <p:nvPr/>
            </p:nvSpPr>
            <p:spPr>
              <a:xfrm>
                <a:off x="2203863" y="3290500"/>
                <a:ext cx="2850204" cy="276999"/>
              </a:xfrm>
              <a:prstGeom prst="rect">
                <a:avLst/>
              </a:prstGeom>
              <a:blipFill>
                <a:blip r:embed="rId3"/>
                <a:stretch>
                  <a:fillRect l="-4000" t="-27273" r="-4889" b="-54545"/>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AD15E6D2-1D03-5B43-AE2E-5843B84B42C4}"/>
              </a:ext>
            </a:extLst>
          </p:cNvPr>
          <p:cNvCxnSpPr>
            <a:cxnSpLocks/>
          </p:cNvCxnSpPr>
          <p:nvPr/>
        </p:nvCxnSpPr>
        <p:spPr>
          <a:xfrm>
            <a:off x="1752600" y="58674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4B5318F8-09D6-D64F-887D-8923D047C575}"/>
              </a:ext>
            </a:extLst>
          </p:cNvPr>
          <p:cNvSpPr/>
          <p:nvPr/>
        </p:nvSpPr>
        <p:spPr>
          <a:xfrm>
            <a:off x="22098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F2E9E3D-5095-8B43-8F13-1903F5A900BC}"/>
              </a:ext>
            </a:extLst>
          </p:cNvPr>
          <p:cNvSpPr/>
          <p:nvPr/>
        </p:nvSpPr>
        <p:spPr>
          <a:xfrm>
            <a:off x="2821379" y="468481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47ECCBC-B2D3-494B-838E-69A726B47391}"/>
              </a:ext>
            </a:extLst>
          </p:cNvPr>
          <p:cNvSpPr/>
          <p:nvPr/>
        </p:nvSpPr>
        <p:spPr>
          <a:xfrm>
            <a:off x="2649187" y="445324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D146778-2382-914B-8E56-473CB3797C90}"/>
              </a:ext>
            </a:extLst>
          </p:cNvPr>
          <p:cNvSpPr/>
          <p:nvPr/>
        </p:nvSpPr>
        <p:spPr>
          <a:xfrm>
            <a:off x="3231078" y="41148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011EA4D-A893-354A-BA60-17949AFFAC6C}"/>
              </a:ext>
            </a:extLst>
          </p:cNvPr>
          <p:cNvSpPr/>
          <p:nvPr/>
        </p:nvSpPr>
        <p:spPr>
          <a:xfrm>
            <a:off x="3100450" y="460168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6A5CB73-18E9-324F-9444-8E90E365D89E}"/>
              </a:ext>
            </a:extLst>
          </p:cNvPr>
          <p:cNvSpPr/>
          <p:nvPr/>
        </p:nvSpPr>
        <p:spPr>
          <a:xfrm>
            <a:off x="3896096" y="418605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91F9401-C358-C04C-A1C2-D212F6047E44}"/>
              </a:ext>
            </a:extLst>
          </p:cNvPr>
          <p:cNvSpPr/>
          <p:nvPr/>
        </p:nvSpPr>
        <p:spPr>
          <a:xfrm>
            <a:off x="3593276" y="427165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97C9D07-3B5F-7B41-8E5C-3A54F361C5CE}"/>
              </a:ext>
            </a:extLst>
          </p:cNvPr>
          <p:cNvSpPr/>
          <p:nvPr/>
        </p:nvSpPr>
        <p:spPr>
          <a:xfrm>
            <a:off x="4133602" y="462544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1D62CB2-5126-5C49-9649-4466B18C57ED}"/>
              </a:ext>
            </a:extLst>
          </p:cNvPr>
          <p:cNvSpPr/>
          <p:nvPr/>
        </p:nvSpPr>
        <p:spPr>
          <a:xfrm>
            <a:off x="2441368" y="48213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C9F8214-68E9-C248-8362-4BA7221B9A9E}"/>
              </a:ext>
            </a:extLst>
          </p:cNvPr>
          <p:cNvSpPr/>
          <p:nvPr/>
        </p:nvSpPr>
        <p:spPr>
          <a:xfrm>
            <a:off x="2203863" y="496388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9DCE040-61B8-2E4E-BE6E-DB2C8E269CF9}"/>
              </a:ext>
            </a:extLst>
          </p:cNvPr>
          <p:cNvSpPr/>
          <p:nvPr/>
        </p:nvSpPr>
        <p:spPr>
          <a:xfrm>
            <a:off x="2328552" y="520139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393EAA9-B432-BC43-92AD-160EBD68F919}"/>
              </a:ext>
            </a:extLst>
          </p:cNvPr>
          <p:cNvSpPr/>
          <p:nvPr/>
        </p:nvSpPr>
        <p:spPr>
          <a:xfrm>
            <a:off x="1972293" y="518357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84B74B1-9BB4-0D4F-B772-4992DC183A01}"/>
              </a:ext>
            </a:extLst>
          </p:cNvPr>
          <p:cNvSpPr/>
          <p:nvPr/>
        </p:nvSpPr>
        <p:spPr>
          <a:xfrm>
            <a:off x="4151415" y="43701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B7F66C-A611-AA41-A1A2-5D0DD59E4929}"/>
              </a:ext>
            </a:extLst>
          </p:cNvPr>
          <p:cNvSpPr/>
          <p:nvPr/>
        </p:nvSpPr>
        <p:spPr>
          <a:xfrm>
            <a:off x="4374573"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8F304ED-971C-9142-8544-6C90E6943DD5}"/>
              </a:ext>
            </a:extLst>
          </p:cNvPr>
          <p:cNvSpPr txBox="1"/>
          <p:nvPr/>
        </p:nvSpPr>
        <p:spPr>
          <a:xfrm>
            <a:off x="5257800" y="5608913"/>
            <a:ext cx="3733797" cy="944283"/>
          </a:xfrm>
          <a:prstGeom prst="rect">
            <a:avLst/>
          </a:prstGeom>
          <a:noFill/>
        </p:spPr>
        <p:txBody>
          <a:bodyPr wrap="square" rtlCol="0">
            <a:normAutofit/>
          </a:bodyPr>
          <a:lstStyle/>
          <a:p>
            <a:r>
              <a:rPr lang="en-US"/>
              <a:t>In this example, query is </a:t>
            </a:r>
            <a:r>
              <a:rPr lang="en-US" i="1"/>
              <a:t>x</a:t>
            </a:r>
            <a:r>
              <a:rPr lang="en-US"/>
              <a:t>, keys are </a:t>
            </a:r>
            <a:r>
              <a:rPr lang="en-US" i="1"/>
              <a:t>x</a:t>
            </a:r>
            <a:r>
              <a:rPr lang="en-US" i="1" baseline="-25000"/>
              <a:t>i</a:t>
            </a:r>
            <a:r>
              <a:rPr lang="en-US"/>
              <a:t>, and values are </a:t>
            </a:r>
            <a:r>
              <a:rPr lang="en-US" i="1"/>
              <a:t>y</a:t>
            </a:r>
            <a:r>
              <a:rPr lang="en-US" baseline="-25000"/>
              <a:t>i</a:t>
            </a: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4224E8DF-8B86-4E4C-B988-99339509CF9D}"/>
                  </a:ext>
                </a:extLst>
              </p:cNvPr>
              <p:cNvSpPr txBox="1"/>
              <p:nvPr/>
            </p:nvSpPr>
            <p:spPr>
              <a:xfrm>
                <a:off x="5550942" y="4544774"/>
                <a:ext cx="2370008" cy="693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𝑛</m:t>
                          </m:r>
                        </m:den>
                      </m:f>
                      <m:r>
                        <a:rPr lang="en-US" b="0" i="1">
                          <a:latin typeface="Cambria Math" panose="02040503050406030204" pitchFamily="18" charset="0"/>
                        </a:rPr>
                        <m:t> </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𝑖</m:t>
                          </m:r>
                          <m:r>
                            <a:rPr lang="en-US" b="0" i="1">
                              <a:latin typeface="Cambria Math" panose="02040503050406030204" pitchFamily="18" charset="0"/>
                            </a:rPr>
                            <m:t>=1,…,</m:t>
                          </m:r>
                          <m:r>
                            <a:rPr lang="en-US" b="0" i="1">
                              <a:latin typeface="Cambria Math" panose="02040503050406030204" pitchFamily="18" charset="0"/>
                            </a:rPr>
                            <m:t>𝑛</m:t>
                          </m:r>
                        </m:sub>
                        <m:sup/>
                        <m:e>
                          <m:r>
                            <a:rPr lang="en-US" b="0" i="1">
                              <a:latin typeface="Cambria Math" panose="02040503050406030204" pitchFamily="18" charset="0"/>
                              <a:ea typeface="Cambria Math" panose="02040503050406030204" pitchFamily="18" charset="0"/>
                            </a:rPr>
                            <m:t>𝛼</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𝑦</m:t>
                              </m:r>
                            </m:e>
                            <m:sub>
                              <m:r>
                                <a:rPr lang="en-US" b="0" i="1">
                                  <a:latin typeface="Cambria Math" panose="02040503050406030204" pitchFamily="18" charset="0"/>
                                  <a:ea typeface="Cambria Math" panose="02040503050406030204" pitchFamily="18" charset="0"/>
                                </a:rPr>
                                <m:t>𝑖</m:t>
                              </m:r>
                            </m:sub>
                          </m:sSub>
                        </m:e>
                      </m:nary>
                    </m:oMath>
                  </m:oMathPara>
                </a14:m>
                <a:endParaRPr lang="en-US"/>
              </a:p>
            </p:txBody>
          </p:sp>
        </mc:Choice>
        <mc:Fallback xmlns="">
          <p:sp>
            <p:nvSpPr>
              <p:cNvPr id="55" name="TextBox 54">
                <a:extLst>
                  <a:ext uri="{FF2B5EF4-FFF2-40B4-BE49-F238E27FC236}">
                    <a16:creationId xmlns:a16="http://schemas.microsoft.com/office/drawing/2014/main" id="{4224E8DF-8B86-4E4C-B988-99339509CF9D}"/>
                  </a:ext>
                </a:extLst>
              </p:cNvPr>
              <p:cNvSpPr txBox="1">
                <a:spLocks noRot="1" noChangeAspect="1" noMove="1" noResize="1" noEditPoints="1" noAdjustHandles="1" noChangeArrowheads="1" noChangeShapeType="1" noTextEdit="1"/>
              </p:cNvSpPr>
              <p:nvPr/>
            </p:nvSpPr>
            <p:spPr>
              <a:xfrm>
                <a:off x="5550942" y="4544774"/>
                <a:ext cx="2370008" cy="693395"/>
              </a:xfrm>
              <a:prstGeom prst="rect">
                <a:avLst/>
              </a:prstGeom>
              <a:blipFill>
                <a:blip r:embed="rId4"/>
                <a:stretch>
                  <a:fillRect l="-2139" t="-143636" b="-190909"/>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4A8F269C-B546-964D-92AB-908E7F4084A8}"/>
              </a:ext>
            </a:extLst>
          </p:cNvPr>
          <p:cNvSpPr txBox="1"/>
          <p:nvPr/>
        </p:nvSpPr>
        <p:spPr>
          <a:xfrm>
            <a:off x="3138550" y="5860513"/>
            <a:ext cx="347531" cy="369332"/>
          </a:xfrm>
          <a:prstGeom prst="rect">
            <a:avLst/>
          </a:prstGeom>
          <a:noFill/>
        </p:spPr>
        <p:txBody>
          <a:bodyPr wrap="none" rtlCol="0">
            <a:spAutoFit/>
          </a:bodyPr>
          <a:lstStyle/>
          <a:p>
            <a:r>
              <a:rPr lang="en-US" i="1"/>
              <a:t>x</a:t>
            </a:r>
            <a:r>
              <a:rPr lang="en-US"/>
              <a:t>’</a:t>
            </a:r>
          </a:p>
        </p:txBody>
      </p:sp>
      <p:sp>
        <p:nvSpPr>
          <p:cNvPr id="57" name="TextBox 56">
            <a:extLst>
              <a:ext uri="{FF2B5EF4-FFF2-40B4-BE49-F238E27FC236}">
                <a16:creationId xmlns:a16="http://schemas.microsoft.com/office/drawing/2014/main" id="{BD7668A1-9035-A841-BBE0-80EFF6C1A757}"/>
              </a:ext>
            </a:extLst>
          </p:cNvPr>
          <p:cNvSpPr txBox="1"/>
          <p:nvPr/>
        </p:nvSpPr>
        <p:spPr>
          <a:xfrm>
            <a:off x="1443540" y="4446320"/>
            <a:ext cx="353558" cy="369332"/>
          </a:xfrm>
          <a:prstGeom prst="rect">
            <a:avLst/>
          </a:prstGeom>
          <a:noFill/>
        </p:spPr>
        <p:txBody>
          <a:bodyPr wrap="none" rtlCol="0">
            <a:spAutoFit/>
          </a:bodyPr>
          <a:lstStyle/>
          <a:p>
            <a:r>
              <a:rPr lang="en-US" i="1"/>
              <a:t>y</a:t>
            </a:r>
            <a:r>
              <a:rPr lang="en-US"/>
              <a:t>’</a:t>
            </a:r>
          </a:p>
        </p:txBody>
      </p:sp>
      <p:cxnSp>
        <p:nvCxnSpPr>
          <p:cNvPr id="58" name="Straight Arrow Connector 57">
            <a:extLst>
              <a:ext uri="{FF2B5EF4-FFF2-40B4-BE49-F238E27FC236}">
                <a16:creationId xmlns:a16="http://schemas.microsoft.com/office/drawing/2014/main" id="{ADB2032E-65B9-984F-8263-6D1FC3D92C5C}"/>
              </a:ext>
            </a:extLst>
          </p:cNvPr>
          <p:cNvCxnSpPr>
            <a:cxnSpLocks/>
          </p:cNvCxnSpPr>
          <p:nvPr/>
        </p:nvCxnSpPr>
        <p:spPr>
          <a:xfrm flipV="1">
            <a:off x="1752600" y="3810000"/>
            <a:ext cx="0" cy="2057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485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7B76A-AAF0-C641-BB8A-1441B6969813}"/>
              </a:ext>
            </a:extLst>
          </p:cNvPr>
          <p:cNvSpPr>
            <a:spLocks noGrp="1"/>
          </p:cNvSpPr>
          <p:nvPr>
            <p:ph type="title"/>
          </p:nvPr>
        </p:nvSpPr>
        <p:spPr/>
        <p:txBody>
          <a:bodyPr/>
          <a:lstStyle/>
          <a:p>
            <a:r>
              <a:rPr lang="en-US"/>
              <a:t>Combining keys and query</a:t>
            </a:r>
          </a:p>
        </p:txBody>
      </p:sp>
      <p:sp>
        <p:nvSpPr>
          <p:cNvPr id="3" name="Content Placeholder 2">
            <a:extLst>
              <a:ext uri="{FF2B5EF4-FFF2-40B4-BE49-F238E27FC236}">
                <a16:creationId xmlns:a16="http://schemas.microsoft.com/office/drawing/2014/main" id="{A420CA7F-117B-5D40-BDD8-50E6ED6D1ABF}"/>
              </a:ext>
            </a:extLst>
          </p:cNvPr>
          <p:cNvSpPr>
            <a:spLocks noGrp="1"/>
          </p:cNvSpPr>
          <p:nvPr>
            <p:ph idx="1"/>
          </p:nvPr>
        </p:nvSpPr>
        <p:spPr>
          <a:xfrm>
            <a:off x="457200" y="1166018"/>
            <a:ext cx="8229600" cy="1729582"/>
          </a:xfrm>
        </p:spPr>
        <p:txBody>
          <a:bodyPr>
            <a:normAutofit fontScale="70000" lnSpcReduction="20000"/>
          </a:bodyPr>
          <a:lstStyle/>
          <a:p>
            <a:r>
              <a:rPr lang="en-US"/>
              <a:t>The alignment function </a:t>
            </a:r>
            <a:r>
              <a:rPr lang="en-US" i="1"/>
              <a:t>a</a:t>
            </a:r>
            <a:r>
              <a:rPr lang="en-US"/>
              <a:t> and distribution function </a:t>
            </a:r>
            <a:r>
              <a:rPr lang="en-US" i="1"/>
              <a:t>p</a:t>
            </a:r>
            <a:r>
              <a:rPr lang="en-US"/>
              <a:t> determine how keys and queries are combined to produce weights</a:t>
            </a:r>
          </a:p>
          <a:p>
            <a:r>
              <a:rPr lang="en-US"/>
              <a:t>One family of alignment uses comparison between key and query</a:t>
            </a:r>
          </a:p>
          <a:p>
            <a:r>
              <a:rPr lang="en-US"/>
              <a:t>Another family uses combinations of keys and query (e.g., concatenate)</a:t>
            </a:r>
          </a:p>
        </p:txBody>
      </p:sp>
      <p:pic>
        <p:nvPicPr>
          <p:cNvPr id="4" name="Picture 3">
            <a:extLst>
              <a:ext uri="{FF2B5EF4-FFF2-40B4-BE49-F238E27FC236}">
                <a16:creationId xmlns:a16="http://schemas.microsoft.com/office/drawing/2014/main" id="{F2372A06-E372-4B45-B4D7-423AC96517D9}"/>
              </a:ext>
            </a:extLst>
          </p:cNvPr>
          <p:cNvPicPr>
            <a:picLocks noChangeAspect="1"/>
          </p:cNvPicPr>
          <p:nvPr/>
        </p:nvPicPr>
        <p:blipFill>
          <a:blip r:embed="rId2"/>
          <a:stretch>
            <a:fillRect/>
          </a:stretch>
        </p:blipFill>
        <p:spPr>
          <a:xfrm>
            <a:off x="3662342" y="2971800"/>
            <a:ext cx="5320792" cy="3248780"/>
          </a:xfrm>
          <a:prstGeom prst="rect">
            <a:avLst/>
          </a:prstGeom>
        </p:spPr>
      </p:pic>
      <p:sp>
        <p:nvSpPr>
          <p:cNvPr id="7" name="Content Placeholder 2">
            <a:extLst>
              <a:ext uri="{FF2B5EF4-FFF2-40B4-BE49-F238E27FC236}">
                <a16:creationId xmlns:a16="http://schemas.microsoft.com/office/drawing/2014/main" id="{E6418F4A-3087-1746-B7A2-771BF63F5AA4}"/>
              </a:ext>
            </a:extLst>
          </p:cNvPr>
          <p:cNvSpPr txBox="1">
            <a:spLocks/>
          </p:cNvSpPr>
          <p:nvPr/>
        </p:nvSpPr>
        <p:spPr>
          <a:xfrm>
            <a:off x="838200" y="3200400"/>
            <a:ext cx="2133600" cy="187351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t>Some assume that key and query are in the same space; others don’t</a:t>
            </a:r>
          </a:p>
        </p:txBody>
      </p:sp>
    </p:spTree>
    <p:extLst>
      <p:ext uri="{BB962C8B-B14F-4D97-AF65-F5344CB8AC3E}">
        <p14:creationId xmlns:p14="http://schemas.microsoft.com/office/powerpoint/2010/main" val="3334611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1088-3EF6-A64B-922D-9297EBD27DC5}"/>
              </a:ext>
            </a:extLst>
          </p:cNvPr>
          <p:cNvSpPr>
            <a:spLocks noGrp="1"/>
          </p:cNvSpPr>
          <p:nvPr>
            <p:ph type="title"/>
          </p:nvPr>
        </p:nvSpPr>
        <p:spPr/>
        <p:txBody>
          <a:bodyPr/>
          <a:lstStyle/>
          <a:p>
            <a:r>
              <a:rPr lang="en-US"/>
              <a:t>Seq2seq</a:t>
            </a:r>
          </a:p>
        </p:txBody>
      </p:sp>
      <p:pic>
        <p:nvPicPr>
          <p:cNvPr id="4" name="Content Placeholder 3">
            <a:extLst>
              <a:ext uri="{FF2B5EF4-FFF2-40B4-BE49-F238E27FC236}">
                <a16:creationId xmlns:a16="http://schemas.microsoft.com/office/drawing/2014/main" id="{9EEE9E20-0863-FD42-A8F6-9D345B48BCE6}"/>
              </a:ext>
            </a:extLst>
          </p:cNvPr>
          <p:cNvPicPr>
            <a:picLocks noGrp="1" noChangeAspect="1"/>
          </p:cNvPicPr>
          <p:nvPr>
            <p:ph idx="1"/>
          </p:nvPr>
        </p:nvPicPr>
        <p:blipFill>
          <a:blip r:embed="rId2"/>
          <a:stretch>
            <a:fillRect/>
          </a:stretch>
        </p:blipFill>
        <p:spPr>
          <a:xfrm>
            <a:off x="948785" y="1376213"/>
            <a:ext cx="7246430" cy="2392362"/>
          </a:xfrm>
          <a:prstGeom prst="rect">
            <a:avLst/>
          </a:prstGeom>
        </p:spPr>
      </p:pic>
      <p:sp>
        <p:nvSpPr>
          <p:cNvPr id="6" name="TextBox 5">
            <a:extLst>
              <a:ext uri="{FF2B5EF4-FFF2-40B4-BE49-F238E27FC236}">
                <a16:creationId xmlns:a16="http://schemas.microsoft.com/office/drawing/2014/main" id="{6BEC642B-2E7A-5E48-A94E-A54746322ACE}"/>
              </a:ext>
            </a:extLst>
          </p:cNvPr>
          <p:cNvSpPr txBox="1"/>
          <p:nvPr/>
        </p:nvSpPr>
        <p:spPr>
          <a:xfrm>
            <a:off x="1436914" y="4343400"/>
            <a:ext cx="6868886" cy="646331"/>
          </a:xfrm>
          <a:prstGeom prst="rect">
            <a:avLst/>
          </a:prstGeom>
          <a:noFill/>
        </p:spPr>
        <p:txBody>
          <a:bodyPr wrap="square" rtlCol="0">
            <a:spAutoFit/>
          </a:bodyPr>
          <a:lstStyle/>
          <a:p>
            <a:r>
              <a:rPr lang="en-US"/>
              <a:t>The problem with this is that information that happened far in the past gets hard to be encoded in the state space</a:t>
            </a:r>
          </a:p>
        </p:txBody>
      </p:sp>
      <p:sp>
        <p:nvSpPr>
          <p:cNvPr id="3" name="TextBox 2">
            <a:extLst>
              <a:ext uri="{FF2B5EF4-FFF2-40B4-BE49-F238E27FC236}">
                <a16:creationId xmlns:a16="http://schemas.microsoft.com/office/drawing/2014/main" id="{43AB39F8-148B-FC4B-954C-31DE62C8B856}"/>
              </a:ext>
            </a:extLst>
          </p:cNvPr>
          <p:cNvSpPr txBox="1"/>
          <p:nvPr/>
        </p:nvSpPr>
        <p:spPr>
          <a:xfrm>
            <a:off x="856419" y="5334000"/>
            <a:ext cx="7449381" cy="1200329"/>
          </a:xfrm>
          <a:prstGeom prst="rect">
            <a:avLst/>
          </a:prstGeom>
          <a:noFill/>
        </p:spPr>
        <p:txBody>
          <a:bodyPr wrap="square" rtlCol="0">
            <a:spAutoFit/>
          </a:bodyPr>
          <a:lstStyle/>
          <a:p>
            <a:r>
              <a:rPr lang="en-US"/>
              <a:t>Activity #1: Explore https://colab.research.google.com/github/keras-team/keras-io/blob/master/examples/nlp/ipynb/addition_rnn.ipynb</a:t>
            </a:r>
          </a:p>
          <a:p>
            <a:r>
              <a:rPr lang="en-US"/>
              <a:t>Activity #2: Run prediction 42 + 10</a:t>
            </a:r>
          </a:p>
          <a:p>
            <a:endParaRPr lang="en-US"/>
          </a:p>
        </p:txBody>
      </p:sp>
    </p:spTree>
    <p:extLst>
      <p:ext uri="{BB962C8B-B14F-4D97-AF65-F5344CB8AC3E}">
        <p14:creationId xmlns:p14="http://schemas.microsoft.com/office/powerpoint/2010/main" val="1690969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02D1-2C2C-B245-8FA8-8730545BB04B}"/>
              </a:ext>
            </a:extLst>
          </p:cNvPr>
          <p:cNvSpPr>
            <a:spLocks noGrp="1"/>
          </p:cNvSpPr>
          <p:nvPr>
            <p:ph type="title"/>
          </p:nvPr>
        </p:nvSpPr>
        <p:spPr/>
        <p:txBody>
          <a:bodyPr/>
          <a:lstStyle/>
          <a:p>
            <a:r>
              <a:rPr lang="en-US"/>
              <a:t>Activity</a:t>
            </a:r>
          </a:p>
        </p:txBody>
      </p:sp>
      <p:sp>
        <p:nvSpPr>
          <p:cNvPr id="3" name="Content Placeholder 2">
            <a:extLst>
              <a:ext uri="{FF2B5EF4-FFF2-40B4-BE49-F238E27FC236}">
                <a16:creationId xmlns:a16="http://schemas.microsoft.com/office/drawing/2014/main" id="{F951A981-566A-4842-A254-E123B61C94E1}"/>
              </a:ext>
            </a:extLst>
          </p:cNvPr>
          <p:cNvSpPr>
            <a:spLocks noGrp="1"/>
          </p:cNvSpPr>
          <p:nvPr>
            <p:ph idx="1"/>
          </p:nvPr>
        </p:nvSpPr>
        <p:spPr>
          <a:xfrm>
            <a:off x="457200" y="1600201"/>
            <a:ext cx="8229600" cy="1828800"/>
          </a:xfrm>
        </p:spPr>
        <p:txBody>
          <a:bodyPr/>
          <a:lstStyle/>
          <a:p>
            <a:r>
              <a:rPr lang="en-US"/>
              <a:t>Self attention on LSTM</a:t>
            </a:r>
          </a:p>
          <a:p>
            <a:r>
              <a:rPr lang="en-US"/>
              <a:t>Explore interpretability of model</a:t>
            </a:r>
          </a:p>
          <a:p>
            <a:r>
              <a:rPr lang="en-US"/>
              <a:t>Traditional model</a:t>
            </a:r>
          </a:p>
        </p:txBody>
      </p:sp>
      <p:pic>
        <p:nvPicPr>
          <p:cNvPr id="4" name="Picture 3">
            <a:extLst>
              <a:ext uri="{FF2B5EF4-FFF2-40B4-BE49-F238E27FC236}">
                <a16:creationId xmlns:a16="http://schemas.microsoft.com/office/drawing/2014/main" id="{9C10DAEE-D1AE-1F4D-815C-E87C2EF1B3A8}"/>
              </a:ext>
            </a:extLst>
          </p:cNvPr>
          <p:cNvPicPr>
            <a:picLocks noChangeAspect="1"/>
          </p:cNvPicPr>
          <p:nvPr/>
        </p:nvPicPr>
        <p:blipFill>
          <a:blip r:embed="rId2"/>
          <a:stretch>
            <a:fillRect/>
          </a:stretch>
        </p:blipFill>
        <p:spPr>
          <a:xfrm>
            <a:off x="203200" y="3352800"/>
            <a:ext cx="8737600" cy="3429000"/>
          </a:xfrm>
          <a:prstGeom prst="rect">
            <a:avLst/>
          </a:prstGeom>
        </p:spPr>
      </p:pic>
    </p:spTree>
    <p:extLst>
      <p:ext uri="{BB962C8B-B14F-4D97-AF65-F5344CB8AC3E}">
        <p14:creationId xmlns:p14="http://schemas.microsoft.com/office/powerpoint/2010/main" val="295477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ED45-5153-F343-9FC6-D7AC99B5DC09}"/>
              </a:ext>
            </a:extLst>
          </p:cNvPr>
          <p:cNvSpPr>
            <a:spLocks noGrp="1"/>
          </p:cNvSpPr>
          <p:nvPr>
            <p:ph type="title"/>
          </p:nvPr>
        </p:nvSpPr>
        <p:spPr/>
        <p:txBody>
          <a:bodyPr/>
          <a:lstStyle/>
          <a:p>
            <a:r>
              <a:rPr lang="en-US"/>
              <a:t>Activity (2)</a:t>
            </a:r>
          </a:p>
        </p:txBody>
      </p:sp>
      <p:sp>
        <p:nvSpPr>
          <p:cNvPr id="3" name="Content Placeholder 2">
            <a:extLst>
              <a:ext uri="{FF2B5EF4-FFF2-40B4-BE49-F238E27FC236}">
                <a16:creationId xmlns:a16="http://schemas.microsoft.com/office/drawing/2014/main" id="{3B5B5401-DAB9-D04E-BCFD-EA4AA3FBB202}"/>
              </a:ext>
            </a:extLst>
          </p:cNvPr>
          <p:cNvSpPr>
            <a:spLocks noGrp="1"/>
          </p:cNvSpPr>
          <p:nvPr>
            <p:ph idx="1"/>
          </p:nvPr>
        </p:nvSpPr>
        <p:spPr>
          <a:xfrm>
            <a:off x="457200" y="1600201"/>
            <a:ext cx="8229600" cy="1295399"/>
          </a:xfrm>
        </p:spPr>
        <p:txBody>
          <a:bodyPr>
            <a:normAutofit/>
          </a:bodyPr>
          <a:lstStyle/>
          <a:p>
            <a:r>
              <a:rPr lang="en-US" sz="2400"/>
              <a:t>Attention layer in Keras:</a:t>
            </a:r>
            <a:br>
              <a:rPr lang="en-US" sz="2400"/>
            </a:br>
            <a:br>
              <a:rPr lang="en-US" sz="2400"/>
            </a:br>
            <a:r>
              <a:rPr lang="en-US" sz="2400"/>
              <a:t>https://keras.io/api/layers/attention_layers/attention/</a:t>
            </a:r>
          </a:p>
          <a:p>
            <a:endParaRPr lang="en-US" sz="2400"/>
          </a:p>
        </p:txBody>
      </p:sp>
      <p:pic>
        <p:nvPicPr>
          <p:cNvPr id="4" name="Picture 3">
            <a:extLst>
              <a:ext uri="{FF2B5EF4-FFF2-40B4-BE49-F238E27FC236}">
                <a16:creationId xmlns:a16="http://schemas.microsoft.com/office/drawing/2014/main" id="{04186270-24FC-0445-9737-3E1227D3D062}"/>
              </a:ext>
            </a:extLst>
          </p:cNvPr>
          <p:cNvPicPr>
            <a:picLocks noChangeAspect="1"/>
          </p:cNvPicPr>
          <p:nvPr/>
        </p:nvPicPr>
        <p:blipFill>
          <a:blip r:embed="rId2"/>
          <a:stretch>
            <a:fillRect/>
          </a:stretch>
        </p:blipFill>
        <p:spPr>
          <a:xfrm>
            <a:off x="0" y="3355000"/>
            <a:ext cx="9144000" cy="3466235"/>
          </a:xfrm>
          <a:prstGeom prst="rect">
            <a:avLst/>
          </a:prstGeom>
        </p:spPr>
      </p:pic>
    </p:spTree>
    <p:extLst>
      <p:ext uri="{BB962C8B-B14F-4D97-AF65-F5344CB8AC3E}">
        <p14:creationId xmlns:p14="http://schemas.microsoft.com/office/powerpoint/2010/main" val="1559853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08683-BF91-7F4E-96FC-DB927433E91C}"/>
              </a:ext>
            </a:extLst>
          </p:cNvPr>
          <p:cNvSpPr>
            <a:spLocks noGrp="1"/>
          </p:cNvSpPr>
          <p:nvPr>
            <p:ph type="title"/>
          </p:nvPr>
        </p:nvSpPr>
        <p:spPr/>
        <p:txBody>
          <a:bodyPr/>
          <a:lstStyle/>
          <a:p>
            <a:r>
              <a:rPr lang="en-US"/>
              <a:t>Activity (3)</a:t>
            </a:r>
          </a:p>
        </p:txBody>
      </p:sp>
      <p:sp>
        <p:nvSpPr>
          <p:cNvPr id="3" name="Content Placeholder 2">
            <a:extLst>
              <a:ext uri="{FF2B5EF4-FFF2-40B4-BE49-F238E27FC236}">
                <a16:creationId xmlns:a16="http://schemas.microsoft.com/office/drawing/2014/main" id="{64C0F3C6-FFF1-AE4B-8B9A-E1CCA0972F24}"/>
              </a:ext>
            </a:extLst>
          </p:cNvPr>
          <p:cNvSpPr>
            <a:spLocks noGrp="1"/>
          </p:cNvSpPr>
          <p:nvPr>
            <p:ph idx="1"/>
          </p:nvPr>
        </p:nvSpPr>
        <p:spPr/>
        <p:txBody>
          <a:bodyPr/>
          <a:lstStyle/>
          <a:p>
            <a:r>
              <a:rPr lang="en-US"/>
              <a:t>https://colab.research.google.com/github/daniel-acuna/applied_deep_learning/blob/master/RNN/lstm_with_selfattention.ipynb</a:t>
            </a:r>
          </a:p>
          <a:p>
            <a:r>
              <a:rPr lang="en-US"/>
              <a:t>Activity #1: Is traditional LSTM better than LSTM with attention?</a:t>
            </a:r>
          </a:p>
          <a:p>
            <a:r>
              <a:rPr lang="en-US"/>
              <a:t>Acitivy #2: interpret self-attention weights</a:t>
            </a:r>
          </a:p>
        </p:txBody>
      </p:sp>
    </p:spTree>
    <p:extLst>
      <p:ext uri="{BB962C8B-B14F-4D97-AF65-F5344CB8AC3E}">
        <p14:creationId xmlns:p14="http://schemas.microsoft.com/office/powerpoint/2010/main" val="3186386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9EC7-2975-F94B-8901-1C7FFE40BAAD}"/>
              </a:ext>
            </a:extLst>
          </p:cNvPr>
          <p:cNvSpPr>
            <a:spLocks noGrp="1"/>
          </p:cNvSpPr>
          <p:nvPr>
            <p:ph type="title"/>
          </p:nvPr>
        </p:nvSpPr>
        <p:spPr/>
        <p:txBody>
          <a:bodyPr/>
          <a:lstStyle/>
          <a:p>
            <a:r>
              <a:rPr lang="en-US"/>
              <a:t>Distribution functions</a:t>
            </a:r>
          </a:p>
        </p:txBody>
      </p:sp>
      <p:sp>
        <p:nvSpPr>
          <p:cNvPr id="3" name="Content Placeholder 2">
            <a:extLst>
              <a:ext uri="{FF2B5EF4-FFF2-40B4-BE49-F238E27FC236}">
                <a16:creationId xmlns:a16="http://schemas.microsoft.com/office/drawing/2014/main" id="{B3AE6645-AF46-7442-9058-3CC164287DE9}"/>
              </a:ext>
            </a:extLst>
          </p:cNvPr>
          <p:cNvSpPr>
            <a:spLocks noGrp="1"/>
          </p:cNvSpPr>
          <p:nvPr>
            <p:ph idx="1"/>
          </p:nvPr>
        </p:nvSpPr>
        <p:spPr/>
        <p:txBody>
          <a:bodyPr/>
          <a:lstStyle/>
          <a:p>
            <a:r>
              <a:rPr lang="en-US"/>
              <a:t>Map alignments to attention scores</a:t>
            </a:r>
          </a:p>
          <a:p>
            <a:r>
              <a:rPr lang="en-US"/>
              <a:t>Examples are sigmoid and softmax</a:t>
            </a:r>
          </a:p>
          <a:p>
            <a:r>
              <a:rPr lang="en-US"/>
              <a:t>Sigmoid and softmax assume that all values are non-zero. However, attention should be sparse</a:t>
            </a:r>
          </a:p>
          <a:p>
            <a:r>
              <a:rPr lang="en-US"/>
              <a:t>Some variants have sparsity built in: </a:t>
            </a:r>
            <a:r>
              <a:rPr lang="en-US" i="1"/>
              <a:t>sparsemax </a:t>
            </a:r>
            <a:r>
              <a:rPr lang="en-US"/>
              <a:t>and </a:t>
            </a:r>
            <a:r>
              <a:rPr lang="en-US" i="1"/>
              <a:t>sparse entmax</a:t>
            </a:r>
          </a:p>
        </p:txBody>
      </p:sp>
    </p:spTree>
    <p:extLst>
      <p:ext uri="{BB962C8B-B14F-4D97-AF65-F5344CB8AC3E}">
        <p14:creationId xmlns:p14="http://schemas.microsoft.com/office/powerpoint/2010/main" val="3617623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2D78-466A-FE4D-82B7-34FA0653E59B}"/>
              </a:ext>
            </a:extLst>
          </p:cNvPr>
          <p:cNvSpPr>
            <a:spLocks noGrp="1"/>
          </p:cNvSpPr>
          <p:nvPr>
            <p:ph type="title"/>
          </p:nvPr>
        </p:nvSpPr>
        <p:spPr/>
        <p:txBody>
          <a:bodyPr>
            <a:normAutofit fontScale="90000"/>
          </a:bodyPr>
          <a:lstStyle/>
          <a:p>
            <a:r>
              <a:rPr lang="en-US"/>
              <a:t>Attention differences: Number of sequences</a:t>
            </a:r>
          </a:p>
        </p:txBody>
      </p:sp>
      <p:sp>
        <p:nvSpPr>
          <p:cNvPr id="3" name="Content Placeholder 2">
            <a:extLst>
              <a:ext uri="{FF2B5EF4-FFF2-40B4-BE49-F238E27FC236}">
                <a16:creationId xmlns:a16="http://schemas.microsoft.com/office/drawing/2014/main" id="{AC02B8D4-941D-C747-831B-2AFCC152F3FE}"/>
              </a:ext>
            </a:extLst>
          </p:cNvPr>
          <p:cNvSpPr>
            <a:spLocks noGrp="1"/>
          </p:cNvSpPr>
          <p:nvPr>
            <p:ph idx="1"/>
          </p:nvPr>
        </p:nvSpPr>
        <p:spPr>
          <a:xfrm>
            <a:off x="457200" y="1600200"/>
            <a:ext cx="8229600" cy="1828795"/>
          </a:xfrm>
        </p:spPr>
        <p:txBody>
          <a:bodyPr>
            <a:normAutofit fontScale="92500" lnSpcReduction="20000"/>
          </a:bodyPr>
          <a:lstStyle/>
          <a:p>
            <a:r>
              <a:rPr lang="en-US"/>
              <a:t>In seq2seq, there is a clear distinction between keys (inputs) and query (states of encoder)</a:t>
            </a:r>
          </a:p>
          <a:p>
            <a:r>
              <a:rPr lang="en-US"/>
              <a:t>This kind of attention is called </a:t>
            </a:r>
            <a:r>
              <a:rPr lang="en-US" b="1"/>
              <a:t>distinct</a:t>
            </a:r>
            <a:r>
              <a:rPr lang="en-US"/>
              <a:t> because the key values are separated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DDB9E3-14E3-9443-AB8A-3588EC56AF8A}"/>
                  </a:ext>
                </a:extLst>
              </p:cNvPr>
              <p:cNvSpPr txBox="1"/>
              <p:nvPr/>
            </p:nvSpPr>
            <p:spPr>
              <a:xfrm>
                <a:off x="5715000" y="5119299"/>
                <a:ext cx="1186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ea typeface="Cambria Math" panose="02040503050406030204" pitchFamily="18" charset="0"/>
                        </a:rPr>
                        <m:t>𝑒</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𝑎</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𝐾</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𝑞</m:t>
                      </m:r>
                      <m:r>
                        <a:rPr lang="en-US" b="0" i="1">
                          <a:latin typeface="Cambria Math" panose="02040503050406030204" pitchFamily="18" charset="0"/>
                          <a:ea typeface="Cambria Math" panose="02040503050406030204" pitchFamily="18" charset="0"/>
                        </a:rPr>
                        <m:t>)</m:t>
                      </m:r>
                    </m:oMath>
                  </m:oMathPara>
                </a14:m>
                <a:endParaRPr lang="en-US"/>
              </a:p>
            </p:txBody>
          </p:sp>
        </mc:Choice>
        <mc:Fallback xmlns="">
          <p:sp>
            <p:nvSpPr>
              <p:cNvPr id="4" name="TextBox 3">
                <a:extLst>
                  <a:ext uri="{FF2B5EF4-FFF2-40B4-BE49-F238E27FC236}">
                    <a16:creationId xmlns:a16="http://schemas.microsoft.com/office/drawing/2014/main" id="{F7DDB9E3-14E3-9443-AB8A-3588EC56AF8A}"/>
                  </a:ext>
                </a:extLst>
              </p:cNvPr>
              <p:cNvSpPr txBox="1">
                <a:spLocks noRot="1" noChangeAspect="1" noMove="1" noResize="1" noEditPoints="1" noAdjustHandles="1" noChangeArrowheads="1" noChangeShapeType="1" noTextEdit="1"/>
              </p:cNvSpPr>
              <p:nvPr/>
            </p:nvSpPr>
            <p:spPr>
              <a:xfrm>
                <a:off x="5715000" y="5119299"/>
                <a:ext cx="1186863" cy="276999"/>
              </a:xfrm>
              <a:prstGeom prst="rect">
                <a:avLst/>
              </a:prstGeom>
              <a:blipFill>
                <a:blip r:embed="rId2"/>
                <a:stretch>
                  <a:fillRect l="-3191" t="-4545" r="-6383" b="-36364"/>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86406BA-2856-1B4C-A8EA-4C29B2413758}"/>
              </a:ext>
            </a:extLst>
          </p:cNvPr>
          <p:cNvGrpSpPr/>
          <p:nvPr/>
        </p:nvGrpSpPr>
        <p:grpSpPr>
          <a:xfrm>
            <a:off x="2484781" y="3570862"/>
            <a:ext cx="2687983" cy="2362674"/>
            <a:chOff x="422993" y="1752126"/>
            <a:chExt cx="2514599" cy="2210274"/>
          </a:xfrm>
        </p:grpSpPr>
        <p:pic>
          <p:nvPicPr>
            <p:cNvPr id="6" name="Picture 5">
              <a:extLst>
                <a:ext uri="{FF2B5EF4-FFF2-40B4-BE49-F238E27FC236}">
                  <a16:creationId xmlns:a16="http://schemas.microsoft.com/office/drawing/2014/main" id="{EF3A3569-90E9-3848-87D8-3E0BBD12D2E3}"/>
                </a:ext>
              </a:extLst>
            </p:cNvPr>
            <p:cNvPicPr>
              <a:picLocks noChangeAspect="1"/>
            </p:cNvPicPr>
            <p:nvPr/>
          </p:nvPicPr>
          <p:blipFill rotWithShape="1">
            <a:blip r:embed="rId3"/>
            <a:srcRect r="80857" b="33700"/>
            <a:stretch/>
          </p:blipFill>
          <p:spPr>
            <a:xfrm>
              <a:off x="422993" y="1752126"/>
              <a:ext cx="795866" cy="2210274"/>
            </a:xfrm>
            <a:prstGeom prst="rect">
              <a:avLst/>
            </a:prstGeom>
          </p:spPr>
        </p:pic>
        <p:pic>
          <p:nvPicPr>
            <p:cNvPr id="7" name="Picture 6">
              <a:extLst>
                <a:ext uri="{FF2B5EF4-FFF2-40B4-BE49-F238E27FC236}">
                  <a16:creationId xmlns:a16="http://schemas.microsoft.com/office/drawing/2014/main" id="{CDF6CEE4-3499-B344-BCB4-6ABDEF17E9F7}"/>
                </a:ext>
              </a:extLst>
            </p:cNvPr>
            <p:cNvPicPr>
              <a:picLocks noChangeAspect="1"/>
            </p:cNvPicPr>
            <p:nvPr/>
          </p:nvPicPr>
          <p:blipFill rotWithShape="1">
            <a:blip r:embed="rId3"/>
            <a:srcRect l="58659" b="33700"/>
            <a:stretch/>
          </p:blipFill>
          <p:spPr>
            <a:xfrm>
              <a:off x="1218859" y="1752126"/>
              <a:ext cx="1718733" cy="2210274"/>
            </a:xfrm>
            <a:prstGeom prst="rect">
              <a:avLst/>
            </a:prstGeom>
          </p:spPr>
        </p:pic>
      </p:grpSp>
      <p:cxnSp>
        <p:nvCxnSpPr>
          <p:cNvPr id="9" name="Straight Arrow Connector 8">
            <a:extLst>
              <a:ext uri="{FF2B5EF4-FFF2-40B4-BE49-F238E27FC236}">
                <a16:creationId xmlns:a16="http://schemas.microsoft.com/office/drawing/2014/main" id="{33420D9B-9362-6C47-AED3-CA3BE24FCF0E}"/>
              </a:ext>
            </a:extLst>
          </p:cNvPr>
          <p:cNvCxnSpPr>
            <a:stCxn id="4" idx="1"/>
          </p:cNvCxnSpPr>
          <p:nvPr/>
        </p:nvCxnSpPr>
        <p:spPr>
          <a:xfrm flipH="1" flipV="1">
            <a:off x="4694581" y="5257798"/>
            <a:ext cx="10204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515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2D78-466A-FE4D-82B7-34FA0653E59B}"/>
              </a:ext>
            </a:extLst>
          </p:cNvPr>
          <p:cNvSpPr>
            <a:spLocks noGrp="1"/>
          </p:cNvSpPr>
          <p:nvPr>
            <p:ph type="title"/>
          </p:nvPr>
        </p:nvSpPr>
        <p:spPr/>
        <p:txBody>
          <a:bodyPr>
            <a:normAutofit fontScale="90000"/>
          </a:bodyPr>
          <a:lstStyle/>
          <a:p>
            <a:r>
              <a:rPr lang="en-US"/>
              <a:t>Attention differences: Number of sequences (2)</a:t>
            </a:r>
          </a:p>
        </p:txBody>
      </p:sp>
      <p:sp>
        <p:nvSpPr>
          <p:cNvPr id="3" name="Content Placeholder 2">
            <a:extLst>
              <a:ext uri="{FF2B5EF4-FFF2-40B4-BE49-F238E27FC236}">
                <a16:creationId xmlns:a16="http://schemas.microsoft.com/office/drawing/2014/main" id="{AC02B8D4-941D-C747-831B-2AFCC152F3FE}"/>
              </a:ext>
            </a:extLst>
          </p:cNvPr>
          <p:cNvSpPr>
            <a:spLocks noGrp="1"/>
          </p:cNvSpPr>
          <p:nvPr>
            <p:ph idx="1"/>
          </p:nvPr>
        </p:nvSpPr>
        <p:spPr>
          <a:xfrm>
            <a:off x="457200" y="1600200"/>
            <a:ext cx="8229600" cy="1828795"/>
          </a:xfrm>
        </p:spPr>
        <p:txBody>
          <a:bodyPr>
            <a:normAutofit fontScale="92500"/>
          </a:bodyPr>
          <a:lstStyle/>
          <a:p>
            <a:r>
              <a:rPr lang="en-US"/>
              <a:t>For some problems, however, there could be </a:t>
            </a:r>
            <a:r>
              <a:rPr lang="en-US" b="1"/>
              <a:t>multiple inputs </a:t>
            </a:r>
            <a:r>
              <a:rPr lang="en-US"/>
              <a:t>(e.g., visual question answering)</a:t>
            </a:r>
          </a:p>
          <a:p>
            <a:r>
              <a:rPr lang="en-US"/>
              <a:t>This kind of attention is called </a:t>
            </a:r>
            <a:r>
              <a:rPr lang="en-US" b="1"/>
              <a:t>co-attention</a:t>
            </a:r>
            <a:endParaRPr lang="en-US"/>
          </a:p>
        </p:txBody>
      </p:sp>
      <p:pic>
        <p:nvPicPr>
          <p:cNvPr id="8" name="Picture 7">
            <a:extLst>
              <a:ext uri="{FF2B5EF4-FFF2-40B4-BE49-F238E27FC236}">
                <a16:creationId xmlns:a16="http://schemas.microsoft.com/office/drawing/2014/main" id="{9BCA9FB4-4120-DD40-BA28-C436E77D6DF1}"/>
              </a:ext>
            </a:extLst>
          </p:cNvPr>
          <p:cNvPicPr>
            <a:picLocks noChangeAspect="1"/>
          </p:cNvPicPr>
          <p:nvPr/>
        </p:nvPicPr>
        <p:blipFill>
          <a:blip r:embed="rId2"/>
          <a:stretch>
            <a:fillRect/>
          </a:stretch>
        </p:blipFill>
        <p:spPr>
          <a:xfrm>
            <a:off x="1828800" y="3200400"/>
            <a:ext cx="5486400" cy="2921096"/>
          </a:xfrm>
          <a:prstGeom prst="rect">
            <a:avLst/>
          </a:prstGeom>
        </p:spPr>
      </p:pic>
    </p:spTree>
    <p:extLst>
      <p:ext uri="{BB962C8B-B14F-4D97-AF65-F5344CB8AC3E}">
        <p14:creationId xmlns:p14="http://schemas.microsoft.com/office/powerpoint/2010/main" val="3449282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2D78-466A-FE4D-82B7-34FA0653E59B}"/>
              </a:ext>
            </a:extLst>
          </p:cNvPr>
          <p:cNvSpPr>
            <a:spLocks noGrp="1"/>
          </p:cNvSpPr>
          <p:nvPr>
            <p:ph type="title"/>
          </p:nvPr>
        </p:nvSpPr>
        <p:spPr/>
        <p:txBody>
          <a:bodyPr>
            <a:normAutofit fontScale="90000"/>
          </a:bodyPr>
          <a:lstStyle/>
          <a:p>
            <a:r>
              <a:rPr lang="en-US"/>
              <a:t>Attention differences: Number of sequences (3)</a:t>
            </a:r>
          </a:p>
        </p:txBody>
      </p:sp>
      <p:sp>
        <p:nvSpPr>
          <p:cNvPr id="3" name="Content Placeholder 2">
            <a:extLst>
              <a:ext uri="{FF2B5EF4-FFF2-40B4-BE49-F238E27FC236}">
                <a16:creationId xmlns:a16="http://schemas.microsoft.com/office/drawing/2014/main" id="{AC02B8D4-941D-C747-831B-2AFCC152F3FE}"/>
              </a:ext>
            </a:extLst>
          </p:cNvPr>
          <p:cNvSpPr>
            <a:spLocks noGrp="1"/>
          </p:cNvSpPr>
          <p:nvPr>
            <p:ph idx="1"/>
          </p:nvPr>
        </p:nvSpPr>
        <p:spPr>
          <a:xfrm>
            <a:off x="457200" y="1600200"/>
            <a:ext cx="8229600" cy="2367466"/>
          </a:xfrm>
        </p:spPr>
        <p:txBody>
          <a:bodyPr>
            <a:normAutofit fontScale="92500" lnSpcReduction="10000"/>
          </a:bodyPr>
          <a:lstStyle/>
          <a:p>
            <a:r>
              <a:rPr lang="en-US"/>
              <a:t>Other problems do not have “outputs”, but might still benefit from attention.</a:t>
            </a:r>
          </a:p>
          <a:p>
            <a:r>
              <a:rPr lang="en-US"/>
              <a:t>This kind of attention is called </a:t>
            </a:r>
            <a:r>
              <a:rPr lang="en-US" b="1"/>
              <a:t>self-attention</a:t>
            </a:r>
          </a:p>
          <a:p>
            <a:r>
              <a:rPr lang="en-US"/>
              <a:t>This can be useful when an element of a sequence can use elements of the sequence itself</a:t>
            </a:r>
          </a:p>
        </p:txBody>
      </p:sp>
      <p:sp>
        <p:nvSpPr>
          <p:cNvPr id="4" name="TextBox 3">
            <a:extLst>
              <a:ext uri="{FF2B5EF4-FFF2-40B4-BE49-F238E27FC236}">
                <a16:creationId xmlns:a16="http://schemas.microsoft.com/office/drawing/2014/main" id="{67C519BE-1BCD-CA45-8C0C-6364269D7669}"/>
              </a:ext>
            </a:extLst>
          </p:cNvPr>
          <p:cNvSpPr txBox="1"/>
          <p:nvPr/>
        </p:nvSpPr>
        <p:spPr>
          <a:xfrm>
            <a:off x="626533" y="4123267"/>
            <a:ext cx="1588897" cy="369332"/>
          </a:xfrm>
          <a:prstGeom prst="rect">
            <a:avLst/>
          </a:prstGeom>
          <a:noFill/>
        </p:spPr>
        <p:txBody>
          <a:bodyPr wrap="none" rtlCol="0">
            <a:spAutoFit/>
          </a:bodyPr>
          <a:lstStyle/>
          <a:p>
            <a:r>
              <a:rPr lang="en-US"/>
              <a:t>{w</a:t>
            </a:r>
            <a:r>
              <a:rPr lang="en-US" baseline="-25000"/>
              <a:t>1</a:t>
            </a:r>
            <a:r>
              <a:rPr lang="en-US"/>
              <a:t>, w</a:t>
            </a:r>
            <a:r>
              <a:rPr lang="en-US" baseline="-25000"/>
              <a:t>2</a:t>
            </a:r>
            <a:r>
              <a:rPr lang="en-US"/>
              <a:t>, …, w</a:t>
            </a:r>
            <a:r>
              <a:rPr lang="en-US" baseline="-25000"/>
              <a:t>5</a:t>
            </a:r>
            <a:r>
              <a:rPr lang="en-US"/>
              <a:t>}</a:t>
            </a:r>
          </a:p>
        </p:txBody>
      </p:sp>
      <p:sp>
        <p:nvSpPr>
          <p:cNvPr id="5" name="TextBox 4">
            <a:extLst>
              <a:ext uri="{FF2B5EF4-FFF2-40B4-BE49-F238E27FC236}">
                <a16:creationId xmlns:a16="http://schemas.microsoft.com/office/drawing/2014/main" id="{3E72F912-4239-2741-B274-16A1F37B59EB}"/>
              </a:ext>
            </a:extLst>
          </p:cNvPr>
          <p:cNvSpPr txBox="1"/>
          <p:nvPr/>
        </p:nvSpPr>
        <p:spPr>
          <a:xfrm>
            <a:off x="282593" y="5029200"/>
            <a:ext cx="1932837" cy="646331"/>
          </a:xfrm>
          <a:prstGeom prst="rect">
            <a:avLst/>
          </a:prstGeom>
          <a:noFill/>
        </p:spPr>
        <p:txBody>
          <a:bodyPr wrap="none" rtlCol="0">
            <a:spAutoFit/>
          </a:bodyPr>
          <a:lstStyle/>
          <a:p>
            <a:pPr algn="ctr"/>
            <a:r>
              <a:rPr lang="en-US"/>
              <a:t>word inputs</a:t>
            </a:r>
            <a:br>
              <a:rPr lang="en-US"/>
            </a:br>
            <a:r>
              <a:rPr lang="en-US"/>
              <a:t>(e.g., embeddings)</a:t>
            </a:r>
          </a:p>
        </p:txBody>
      </p:sp>
      <p:sp>
        <p:nvSpPr>
          <p:cNvPr id="7" name="TextBox 6">
            <a:extLst>
              <a:ext uri="{FF2B5EF4-FFF2-40B4-BE49-F238E27FC236}">
                <a16:creationId xmlns:a16="http://schemas.microsoft.com/office/drawing/2014/main" id="{E67D05AC-CAFB-9241-91D1-C7F7CF5DF949}"/>
              </a:ext>
            </a:extLst>
          </p:cNvPr>
          <p:cNvSpPr txBox="1"/>
          <p:nvPr/>
        </p:nvSpPr>
        <p:spPr>
          <a:xfrm>
            <a:off x="6477000" y="4315423"/>
            <a:ext cx="1367682" cy="369332"/>
          </a:xfrm>
          <a:prstGeom prst="rect">
            <a:avLst/>
          </a:prstGeom>
          <a:noFill/>
        </p:spPr>
        <p:txBody>
          <a:bodyPr wrap="none" rtlCol="0">
            <a:spAutoFit/>
          </a:bodyPr>
          <a:lstStyle/>
          <a:p>
            <a:r>
              <a:rPr lang="en-US"/>
              <a:t>{y</a:t>
            </a:r>
            <a:r>
              <a:rPr lang="en-US" baseline="-25000"/>
              <a:t>1</a:t>
            </a:r>
            <a:r>
              <a:rPr lang="en-US"/>
              <a:t>, y</a:t>
            </a:r>
            <a:r>
              <a:rPr lang="en-US" baseline="-25000"/>
              <a:t>2</a:t>
            </a:r>
            <a:r>
              <a:rPr lang="en-US"/>
              <a:t>, …, y</a:t>
            </a:r>
            <a:r>
              <a:rPr lang="en-US" baseline="-25000"/>
              <a:t>5</a:t>
            </a:r>
            <a:r>
              <a:rPr lang="en-US"/>
              <a:t>}</a:t>
            </a:r>
          </a:p>
        </p:txBody>
      </p:sp>
      <p:sp>
        <p:nvSpPr>
          <p:cNvPr id="9" name="TextBox 8">
            <a:extLst>
              <a:ext uri="{FF2B5EF4-FFF2-40B4-BE49-F238E27FC236}">
                <a16:creationId xmlns:a16="http://schemas.microsoft.com/office/drawing/2014/main" id="{30D223E2-3FEC-8D46-923D-87DCB2615A7B}"/>
              </a:ext>
            </a:extLst>
          </p:cNvPr>
          <p:cNvSpPr txBox="1"/>
          <p:nvPr/>
        </p:nvSpPr>
        <p:spPr>
          <a:xfrm>
            <a:off x="5969749" y="5029200"/>
            <a:ext cx="2382191" cy="369332"/>
          </a:xfrm>
          <a:prstGeom prst="rect">
            <a:avLst/>
          </a:prstGeom>
          <a:noFill/>
        </p:spPr>
        <p:txBody>
          <a:bodyPr wrap="none" rtlCol="0">
            <a:spAutoFit/>
          </a:bodyPr>
          <a:lstStyle/>
          <a:p>
            <a:pPr algn="ctr"/>
            <a:r>
              <a:rPr lang="en-US"/>
              <a:t>output of self-attention</a:t>
            </a:r>
          </a:p>
        </p:txBody>
      </p:sp>
      <p:sp>
        <p:nvSpPr>
          <p:cNvPr id="10" name="TextBox 9">
            <a:extLst>
              <a:ext uri="{FF2B5EF4-FFF2-40B4-BE49-F238E27FC236}">
                <a16:creationId xmlns:a16="http://schemas.microsoft.com/office/drawing/2014/main" id="{3688CB91-96EC-3D42-8E8C-396AAE004979}"/>
              </a:ext>
            </a:extLst>
          </p:cNvPr>
          <p:cNvSpPr txBox="1"/>
          <p:nvPr/>
        </p:nvSpPr>
        <p:spPr>
          <a:xfrm>
            <a:off x="3790345" y="5029200"/>
            <a:ext cx="1049903" cy="369332"/>
          </a:xfrm>
          <a:prstGeom prst="rect">
            <a:avLst/>
          </a:prstGeom>
          <a:noFill/>
        </p:spPr>
        <p:txBody>
          <a:bodyPr wrap="none" rtlCol="0">
            <a:spAutoFit/>
          </a:bodyPr>
          <a:lstStyle/>
          <a:p>
            <a:pPr algn="ctr"/>
            <a:r>
              <a:rPr lang="en-US"/>
              <a:t>attention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0BF515-4D85-5E4A-95C3-088F4FFE7F16}"/>
                  </a:ext>
                </a:extLst>
              </p:cNvPr>
              <p:cNvSpPr txBox="1"/>
              <p:nvPr/>
            </p:nvSpPr>
            <p:spPr>
              <a:xfrm>
                <a:off x="3790345" y="4198667"/>
                <a:ext cx="1474121" cy="6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𝑖</m:t>
                          </m:r>
                        </m:sub>
                      </m:sSub>
                      <m:r>
                        <a:rPr lang="en-US" b="0" i="1">
                          <a:latin typeface="Cambria Math" panose="02040503050406030204" pitchFamily="18" charset="0"/>
                        </a:rPr>
                        <m:t>=</m:t>
                      </m:r>
                      <m:nary>
                        <m:naryPr>
                          <m:chr m:val="∑"/>
                          <m:supHide m:val="on"/>
                          <m:ctrlPr>
                            <a:rPr lang="en-US" b="0" i="1">
                              <a:latin typeface="Cambria Math" panose="02040503050406030204" pitchFamily="18" charset="0"/>
                            </a:rPr>
                          </m:ctrlPr>
                        </m:naryPr>
                        <m:sub/>
                        <m:sup/>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ea typeface="Cambria Math" panose="02040503050406030204" pitchFamily="18" charset="0"/>
                                </a:rPr>
                                <m:t>𝑖𝑗</m:t>
                              </m:r>
                            </m:sub>
                          </m:sSub>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𝑤</m:t>
                              </m:r>
                            </m:e>
                            <m:sub>
                              <m:r>
                                <a:rPr lang="en-US" b="0" i="1">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rPr>
                            <m:t> </m:t>
                          </m:r>
                        </m:e>
                      </m:nary>
                    </m:oMath>
                  </m:oMathPara>
                </a14:m>
                <a:endParaRPr lang="en-US"/>
              </a:p>
            </p:txBody>
          </p:sp>
        </mc:Choice>
        <mc:Fallback xmlns="">
          <p:sp>
            <p:nvSpPr>
              <p:cNvPr id="6" name="TextBox 5">
                <a:extLst>
                  <a:ext uri="{FF2B5EF4-FFF2-40B4-BE49-F238E27FC236}">
                    <a16:creationId xmlns:a16="http://schemas.microsoft.com/office/drawing/2014/main" id="{120BF515-4D85-5E4A-95C3-088F4FFE7F16}"/>
                  </a:ext>
                </a:extLst>
              </p:cNvPr>
              <p:cNvSpPr txBox="1">
                <a:spLocks noRot="1" noChangeAspect="1" noMove="1" noResize="1" noEditPoints="1" noAdjustHandles="1" noChangeArrowheads="1" noChangeShapeType="1" noTextEdit="1"/>
              </p:cNvSpPr>
              <p:nvPr/>
            </p:nvSpPr>
            <p:spPr>
              <a:xfrm>
                <a:off x="3790345" y="4198667"/>
                <a:ext cx="1474121" cy="676980"/>
              </a:xfrm>
              <a:prstGeom prst="rect">
                <a:avLst/>
              </a:prstGeom>
              <a:blipFill>
                <a:blip r:embed="rId2"/>
                <a:stretch>
                  <a:fillRect l="-23077" t="-144444" r="-5128"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BEFA37D-2391-2B4B-90D7-B16EE0C77FC5}"/>
                  </a:ext>
                </a:extLst>
              </p:cNvPr>
              <p:cNvSpPr/>
              <p:nvPr/>
            </p:nvSpPr>
            <p:spPr>
              <a:xfrm>
                <a:off x="2743200" y="5398532"/>
                <a:ext cx="3448829" cy="391646"/>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𝑖𝑗</m:t>
                        </m:r>
                      </m:sub>
                    </m:sSub>
                  </m:oMath>
                </a14:m>
                <a:r>
                  <a:rPr lang="en-US"/>
                  <a:t>: how word </a:t>
                </a:r>
                <a:r>
                  <a:rPr lang="en-US" i="1"/>
                  <a:t>i</a:t>
                </a:r>
                <a:r>
                  <a:rPr lang="en-US"/>
                  <a:t> is related to word </a:t>
                </a:r>
                <a:r>
                  <a:rPr lang="en-US" i="1"/>
                  <a:t>j</a:t>
                </a:r>
                <a:endParaRPr lang="en-US"/>
              </a:p>
            </p:txBody>
          </p:sp>
        </mc:Choice>
        <mc:Fallback xmlns="">
          <p:sp>
            <p:nvSpPr>
              <p:cNvPr id="11" name="Rectangle 10">
                <a:extLst>
                  <a:ext uri="{FF2B5EF4-FFF2-40B4-BE49-F238E27FC236}">
                    <a16:creationId xmlns:a16="http://schemas.microsoft.com/office/drawing/2014/main" id="{FBEFA37D-2391-2B4B-90D7-B16EE0C77FC5}"/>
                  </a:ext>
                </a:extLst>
              </p:cNvPr>
              <p:cNvSpPr>
                <a:spLocks noRot="1" noChangeAspect="1" noMove="1" noResize="1" noEditPoints="1" noAdjustHandles="1" noChangeArrowheads="1" noChangeShapeType="1" noTextEdit="1"/>
              </p:cNvSpPr>
              <p:nvPr/>
            </p:nvSpPr>
            <p:spPr>
              <a:xfrm>
                <a:off x="2743200" y="5398532"/>
                <a:ext cx="3448829" cy="391646"/>
              </a:xfrm>
              <a:prstGeom prst="rect">
                <a:avLst/>
              </a:prstGeom>
              <a:blipFill>
                <a:blip r:embed="rId3"/>
                <a:stretch>
                  <a:fillRect t="-9375" r="-735" b="-15625"/>
                </a:stretch>
              </a:blipFill>
            </p:spPr>
            <p:txBody>
              <a:bodyPr/>
              <a:lstStyle/>
              <a:p>
                <a:r>
                  <a:rPr lang="en-US">
                    <a:noFill/>
                  </a:rPr>
                  <a:t> </a:t>
                </a:r>
              </a:p>
            </p:txBody>
          </p:sp>
        </mc:Fallback>
      </mc:AlternateContent>
    </p:spTree>
    <p:extLst>
      <p:ext uri="{BB962C8B-B14F-4D97-AF65-F5344CB8AC3E}">
        <p14:creationId xmlns:p14="http://schemas.microsoft.com/office/powerpoint/2010/main" val="36769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ECC-CC86-FE42-8968-758B71FCEEA0}"/>
              </a:ext>
            </a:extLst>
          </p:cNvPr>
          <p:cNvSpPr>
            <a:spLocks noGrp="1"/>
          </p:cNvSpPr>
          <p:nvPr>
            <p:ph type="title"/>
          </p:nvPr>
        </p:nvSpPr>
        <p:spPr/>
        <p:txBody>
          <a:bodyPr/>
          <a:lstStyle/>
          <a:p>
            <a:r>
              <a:rPr lang="en-US"/>
              <a:t>Abstraction layers</a:t>
            </a:r>
          </a:p>
        </p:txBody>
      </p:sp>
      <p:sp>
        <p:nvSpPr>
          <p:cNvPr id="3" name="Content Placeholder 2">
            <a:extLst>
              <a:ext uri="{FF2B5EF4-FFF2-40B4-BE49-F238E27FC236}">
                <a16:creationId xmlns:a16="http://schemas.microsoft.com/office/drawing/2014/main" id="{2CCBD19B-B9E0-4E48-89A3-420C1ED7E5C2}"/>
              </a:ext>
            </a:extLst>
          </p:cNvPr>
          <p:cNvSpPr>
            <a:spLocks noGrp="1"/>
          </p:cNvSpPr>
          <p:nvPr>
            <p:ph idx="1"/>
          </p:nvPr>
        </p:nvSpPr>
        <p:spPr>
          <a:xfrm>
            <a:off x="457200" y="1600200"/>
            <a:ext cx="3948022" cy="4525963"/>
          </a:xfrm>
        </p:spPr>
        <p:txBody>
          <a:bodyPr>
            <a:normAutofit fontScale="92500" lnSpcReduction="10000"/>
          </a:bodyPr>
          <a:lstStyle/>
          <a:p>
            <a:r>
              <a:rPr lang="en-US"/>
              <a:t>Attentions can be computed only for the input space. This type of attention is called </a:t>
            </a:r>
            <a:r>
              <a:rPr lang="en-US" b="1"/>
              <a:t>single-level</a:t>
            </a:r>
            <a:r>
              <a:rPr lang="en-US"/>
              <a:t>.</a:t>
            </a:r>
          </a:p>
          <a:p>
            <a:r>
              <a:rPr lang="en-US"/>
              <a:t>Attention can also be created in multiple layers to capture increasing </a:t>
            </a:r>
            <a:r>
              <a:rPr lang="en-US" b="1"/>
              <a:t>multi-level </a:t>
            </a:r>
            <a:r>
              <a:rPr lang="en-US"/>
              <a:t>abstractions</a:t>
            </a:r>
            <a:endParaRPr lang="en-US" b="1"/>
          </a:p>
        </p:txBody>
      </p:sp>
      <p:pic>
        <p:nvPicPr>
          <p:cNvPr id="4" name="Picture 2" descr="Text Classification with Hierarchical Attention Network">
            <a:extLst>
              <a:ext uri="{FF2B5EF4-FFF2-40B4-BE49-F238E27FC236}">
                <a16:creationId xmlns:a16="http://schemas.microsoft.com/office/drawing/2014/main" id="{BBB2C715-E5E8-344E-BF7E-5F18F7C2C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779" y="1219200"/>
            <a:ext cx="3973421" cy="45259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0F4ECEA-48A7-DC44-95B4-F653C04223E9}"/>
              </a:ext>
            </a:extLst>
          </p:cNvPr>
          <p:cNvSpPr/>
          <p:nvPr/>
        </p:nvSpPr>
        <p:spPr>
          <a:xfrm>
            <a:off x="3810000" y="5835230"/>
            <a:ext cx="5424818" cy="369332"/>
          </a:xfrm>
          <a:prstGeom prst="rect">
            <a:avLst/>
          </a:prstGeom>
        </p:spPr>
        <p:txBody>
          <a:bodyPr wrap="none">
            <a:spAutoFit/>
          </a:bodyPr>
          <a:lstStyle/>
          <a:p>
            <a:r>
              <a:rPr lang="en-US"/>
              <a:t>“Hierarchical Attention Model"(HAM) (Yang et al., 2016)</a:t>
            </a:r>
          </a:p>
        </p:txBody>
      </p:sp>
    </p:spTree>
    <p:extLst>
      <p:ext uri="{BB962C8B-B14F-4D97-AF65-F5344CB8AC3E}">
        <p14:creationId xmlns:p14="http://schemas.microsoft.com/office/powerpoint/2010/main" val="312511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2330-0B15-924B-8E4A-7F5C38EEA791}"/>
              </a:ext>
            </a:extLst>
          </p:cNvPr>
          <p:cNvSpPr>
            <a:spLocks noGrp="1"/>
          </p:cNvSpPr>
          <p:nvPr>
            <p:ph type="title"/>
          </p:nvPr>
        </p:nvSpPr>
        <p:spPr/>
        <p:txBody>
          <a:bodyPr/>
          <a:lstStyle/>
          <a:p>
            <a:r>
              <a:rPr lang="en-US"/>
              <a:t>Abstraction layers (2)</a:t>
            </a:r>
          </a:p>
        </p:txBody>
      </p:sp>
      <p:sp>
        <p:nvSpPr>
          <p:cNvPr id="4" name="Content Placeholder 3">
            <a:extLst>
              <a:ext uri="{FF2B5EF4-FFF2-40B4-BE49-F238E27FC236}">
                <a16:creationId xmlns:a16="http://schemas.microsoft.com/office/drawing/2014/main" id="{374E5A58-19B2-3C4B-8580-F15C6F32EDAB}"/>
              </a:ext>
            </a:extLst>
          </p:cNvPr>
          <p:cNvSpPr>
            <a:spLocks noGrp="1"/>
          </p:cNvSpPr>
          <p:nvPr>
            <p:ph idx="1"/>
          </p:nvPr>
        </p:nvSpPr>
        <p:spPr>
          <a:xfrm>
            <a:off x="457200" y="1600200"/>
            <a:ext cx="2971800" cy="4525963"/>
          </a:xfrm>
        </p:spPr>
        <p:txBody>
          <a:bodyPr>
            <a:normAutofit/>
          </a:bodyPr>
          <a:lstStyle/>
          <a:p>
            <a:pPr marL="0" indent="0">
              <a:buNone/>
            </a:pPr>
            <a:r>
              <a:rPr lang="en-US"/>
              <a:t>The work by Lu et al. 2016 combines </a:t>
            </a:r>
            <a:r>
              <a:rPr lang="en-US" b="1"/>
              <a:t>co-attention</a:t>
            </a:r>
            <a:r>
              <a:rPr lang="en-US"/>
              <a:t> (text and image) and </a:t>
            </a:r>
            <a:r>
              <a:rPr lang="en-US" b="1"/>
              <a:t>multi-level</a:t>
            </a:r>
            <a:r>
              <a:rPr lang="en-US"/>
              <a:t> of attention (word, phrase, setence)</a:t>
            </a:r>
          </a:p>
        </p:txBody>
      </p:sp>
      <p:pic>
        <p:nvPicPr>
          <p:cNvPr id="6" name="Picture 5">
            <a:extLst>
              <a:ext uri="{FF2B5EF4-FFF2-40B4-BE49-F238E27FC236}">
                <a16:creationId xmlns:a16="http://schemas.microsoft.com/office/drawing/2014/main" id="{C4CEEBD0-66E4-984E-8688-B174AEB13932}"/>
              </a:ext>
            </a:extLst>
          </p:cNvPr>
          <p:cNvPicPr>
            <a:picLocks noChangeAspect="1"/>
          </p:cNvPicPr>
          <p:nvPr/>
        </p:nvPicPr>
        <p:blipFill>
          <a:blip r:embed="rId2"/>
          <a:stretch>
            <a:fillRect/>
          </a:stretch>
        </p:blipFill>
        <p:spPr>
          <a:xfrm>
            <a:off x="3657600" y="2133600"/>
            <a:ext cx="5486400" cy="2921096"/>
          </a:xfrm>
          <a:prstGeom prst="rect">
            <a:avLst/>
          </a:prstGeom>
        </p:spPr>
      </p:pic>
    </p:spTree>
    <p:extLst>
      <p:ext uri="{BB962C8B-B14F-4D97-AF65-F5344CB8AC3E}">
        <p14:creationId xmlns:p14="http://schemas.microsoft.com/office/powerpoint/2010/main" val="37456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9E7A-A060-8140-9ABE-D903246DE7CA}"/>
              </a:ext>
            </a:extLst>
          </p:cNvPr>
          <p:cNvSpPr>
            <a:spLocks noGrp="1"/>
          </p:cNvSpPr>
          <p:nvPr>
            <p:ph type="title"/>
          </p:nvPr>
        </p:nvSpPr>
        <p:spPr/>
        <p:txBody>
          <a:bodyPr/>
          <a:lstStyle/>
          <a:p>
            <a:r>
              <a:rPr lang="en-US"/>
              <a:t>Number of positions</a:t>
            </a:r>
          </a:p>
        </p:txBody>
      </p:sp>
      <p:sp>
        <p:nvSpPr>
          <p:cNvPr id="3" name="Content Placeholder 2">
            <a:extLst>
              <a:ext uri="{FF2B5EF4-FFF2-40B4-BE49-F238E27FC236}">
                <a16:creationId xmlns:a16="http://schemas.microsoft.com/office/drawing/2014/main" id="{4E5E2725-0CAF-404F-BA2A-8734523B4972}"/>
              </a:ext>
            </a:extLst>
          </p:cNvPr>
          <p:cNvSpPr>
            <a:spLocks noGrp="1"/>
          </p:cNvSpPr>
          <p:nvPr>
            <p:ph idx="1"/>
          </p:nvPr>
        </p:nvSpPr>
        <p:spPr/>
        <p:txBody>
          <a:bodyPr>
            <a:normAutofit fontScale="92500"/>
          </a:bodyPr>
          <a:lstStyle/>
          <a:p>
            <a:r>
              <a:rPr lang="en-US"/>
              <a:t>We might want to focus on many positions of the input simultanously. This is called </a:t>
            </a:r>
            <a:r>
              <a:rPr lang="en-US" b="1"/>
              <a:t>soft</a:t>
            </a:r>
            <a:r>
              <a:rPr lang="en-US"/>
              <a:t> attention</a:t>
            </a:r>
          </a:p>
          <a:p>
            <a:r>
              <a:rPr lang="en-US"/>
              <a:t>However, we might want to appy an sparse selection of inputs using sampling. This is called </a:t>
            </a:r>
            <a:r>
              <a:rPr lang="en-US" b="1"/>
              <a:t>hard </a:t>
            </a:r>
            <a:r>
              <a:rPr lang="en-US"/>
              <a:t>attention</a:t>
            </a:r>
          </a:p>
          <a:p>
            <a:r>
              <a:rPr lang="en-US"/>
              <a:t>Other work (Luong et al., 2015) used </a:t>
            </a:r>
            <a:r>
              <a:rPr lang="en-US" b="1"/>
              <a:t>global attention </a:t>
            </a:r>
            <a:r>
              <a:rPr lang="en-US"/>
              <a:t>(e.g., soft attention) and local attention around the focused points of the input</a:t>
            </a:r>
            <a:endParaRPr lang="en-US" b="1"/>
          </a:p>
        </p:txBody>
      </p:sp>
    </p:spTree>
    <p:extLst>
      <p:ext uri="{BB962C8B-B14F-4D97-AF65-F5344CB8AC3E}">
        <p14:creationId xmlns:p14="http://schemas.microsoft.com/office/powerpoint/2010/main" val="1233619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CC2F-74B3-1248-AEA0-F122AC9BCFCA}"/>
              </a:ext>
            </a:extLst>
          </p:cNvPr>
          <p:cNvSpPr>
            <a:spLocks noGrp="1"/>
          </p:cNvSpPr>
          <p:nvPr>
            <p:ph type="title"/>
          </p:nvPr>
        </p:nvSpPr>
        <p:spPr/>
        <p:txBody>
          <a:bodyPr/>
          <a:lstStyle/>
          <a:p>
            <a:r>
              <a:rPr lang="en-US"/>
              <a:t>Attention origins</a:t>
            </a:r>
          </a:p>
        </p:txBody>
      </p:sp>
      <p:sp>
        <p:nvSpPr>
          <p:cNvPr id="3" name="Content Placeholder 2">
            <a:extLst>
              <a:ext uri="{FF2B5EF4-FFF2-40B4-BE49-F238E27FC236}">
                <a16:creationId xmlns:a16="http://schemas.microsoft.com/office/drawing/2014/main" id="{211D6E82-19D3-AE48-9864-54E3166BC767}"/>
              </a:ext>
            </a:extLst>
          </p:cNvPr>
          <p:cNvSpPr>
            <a:spLocks noGrp="1"/>
          </p:cNvSpPr>
          <p:nvPr>
            <p:ph idx="1"/>
          </p:nvPr>
        </p:nvSpPr>
        <p:spPr>
          <a:xfrm>
            <a:off x="457200" y="1600201"/>
            <a:ext cx="8229600" cy="1371600"/>
          </a:xfrm>
        </p:spPr>
        <p:txBody>
          <a:bodyPr/>
          <a:lstStyle/>
          <a:p>
            <a:r>
              <a:rPr lang="en-US"/>
              <a:t>Naradaya-Watson in 1964 [Nadaraya 1964] proposed a way of thinking about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C12F5F-3F32-FA4A-B602-AE5BAD8F5FC0}"/>
                  </a:ext>
                </a:extLst>
              </p:cNvPr>
              <p:cNvSpPr txBox="1"/>
              <p:nvPr/>
            </p:nvSpPr>
            <p:spPr>
              <a:xfrm>
                <a:off x="3146898" y="3290500"/>
                <a:ext cx="2850204" cy="276999"/>
              </a:xfrm>
              <a:prstGeom prst="rect">
                <a:avLst/>
              </a:prstGeom>
              <a:noFill/>
            </p:spPr>
            <p:txBody>
              <a:bodyPr wrap="none" lIns="0" tIns="0" rIns="0" bIns="0" rtlCol="0">
                <a:spAutoFit/>
              </a:bodyPr>
              <a:lstStyle/>
              <a:p>
                <a14:m>
                  <m:oMath xmlns:m="http://schemas.openxmlformats.org/officeDocument/2006/math">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m:t>
                        </m:r>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1</m:t>
                        </m:r>
                      </m:sub>
                    </m:sSub>
                    <m:r>
                      <a:rPr lang="en-US" b="0" i="1">
                        <a:latin typeface="Cambria Math" panose="02040503050406030204" pitchFamily="18" charset="0"/>
                      </a:rPr>
                      <m:t>)</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2</m:t>
                        </m:r>
                      </m:sub>
                    </m:sSub>
                    <m:r>
                      <a:rPr lang="en-US" i="1">
                        <a:latin typeface="Cambria Math" panose="02040503050406030204" pitchFamily="18" charset="0"/>
                      </a:rPr>
                      <m:t>)</m:t>
                    </m:r>
                  </m:oMath>
                </a14:m>
                <a:r>
                  <a:rPr lang="en-US"/>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𝑛</m:t>
                        </m:r>
                      </m:sub>
                    </m:sSub>
                    <m:r>
                      <a:rPr lang="en-US" i="1">
                        <a:latin typeface="Cambria Math" panose="02040503050406030204" pitchFamily="18" charset="0"/>
                      </a:rPr>
                      <m:t>)</m:t>
                    </m:r>
                  </m:oMath>
                </a14:m>
                <a:r>
                  <a:rPr lang="en-US"/>
                  <a:t>}</a:t>
                </a:r>
              </a:p>
            </p:txBody>
          </p:sp>
        </mc:Choice>
        <mc:Fallback xmlns="">
          <p:sp>
            <p:nvSpPr>
              <p:cNvPr id="4" name="TextBox 3">
                <a:extLst>
                  <a:ext uri="{FF2B5EF4-FFF2-40B4-BE49-F238E27FC236}">
                    <a16:creationId xmlns:a16="http://schemas.microsoft.com/office/drawing/2014/main" id="{8CC12F5F-3F32-FA4A-B602-AE5BAD8F5FC0}"/>
                  </a:ext>
                </a:extLst>
              </p:cNvPr>
              <p:cNvSpPr txBox="1">
                <a:spLocks noRot="1" noChangeAspect="1" noMove="1" noResize="1" noEditPoints="1" noAdjustHandles="1" noChangeArrowheads="1" noChangeShapeType="1" noTextEdit="1"/>
              </p:cNvSpPr>
              <p:nvPr/>
            </p:nvSpPr>
            <p:spPr>
              <a:xfrm>
                <a:off x="3146898" y="3290500"/>
                <a:ext cx="2850204" cy="276999"/>
              </a:xfrm>
              <a:prstGeom prst="rect">
                <a:avLst/>
              </a:prstGeom>
              <a:blipFill>
                <a:blip r:embed="rId2"/>
                <a:stretch>
                  <a:fillRect l="-3540" t="-27273" r="-4425" b="-54545"/>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0F95A00-4EF2-704C-B835-41B21D3A681B}"/>
              </a:ext>
            </a:extLst>
          </p:cNvPr>
          <p:cNvCxnSpPr/>
          <p:nvPr/>
        </p:nvCxnSpPr>
        <p:spPr>
          <a:xfrm flipV="1">
            <a:off x="1752600" y="3886200"/>
            <a:ext cx="0" cy="198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096967-9409-8F4A-B527-5AF7C19BEF96}"/>
              </a:ext>
            </a:extLst>
          </p:cNvPr>
          <p:cNvCxnSpPr>
            <a:cxnSpLocks/>
          </p:cNvCxnSpPr>
          <p:nvPr/>
        </p:nvCxnSpPr>
        <p:spPr>
          <a:xfrm>
            <a:off x="1752600" y="58674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9D8329-24CE-2341-BE11-4267FBE6C15E}"/>
              </a:ext>
            </a:extLst>
          </p:cNvPr>
          <p:cNvSpPr txBox="1"/>
          <p:nvPr/>
        </p:nvSpPr>
        <p:spPr>
          <a:xfrm>
            <a:off x="1371600" y="3701532"/>
            <a:ext cx="287258" cy="369332"/>
          </a:xfrm>
          <a:prstGeom prst="rect">
            <a:avLst/>
          </a:prstGeom>
          <a:noFill/>
        </p:spPr>
        <p:txBody>
          <a:bodyPr wrap="none" rtlCol="0">
            <a:spAutoFit/>
          </a:bodyPr>
          <a:lstStyle/>
          <a:p>
            <a:r>
              <a:rPr lang="en-US" i="1"/>
              <a:t>y</a:t>
            </a:r>
          </a:p>
        </p:txBody>
      </p:sp>
      <p:sp>
        <p:nvSpPr>
          <p:cNvPr id="12" name="Oval 11">
            <a:extLst>
              <a:ext uri="{FF2B5EF4-FFF2-40B4-BE49-F238E27FC236}">
                <a16:creationId xmlns:a16="http://schemas.microsoft.com/office/drawing/2014/main" id="{5B796D58-9167-394F-BC76-EAABE0800E3A}"/>
              </a:ext>
            </a:extLst>
          </p:cNvPr>
          <p:cNvSpPr/>
          <p:nvPr/>
        </p:nvSpPr>
        <p:spPr>
          <a:xfrm>
            <a:off x="22098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8FFC05-22B6-5F47-825B-3F308FD338EA}"/>
              </a:ext>
            </a:extLst>
          </p:cNvPr>
          <p:cNvSpPr/>
          <p:nvPr/>
        </p:nvSpPr>
        <p:spPr>
          <a:xfrm>
            <a:off x="2821379" y="468481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FD99A16-BF34-BC43-89C6-3D00DC732350}"/>
              </a:ext>
            </a:extLst>
          </p:cNvPr>
          <p:cNvSpPr/>
          <p:nvPr/>
        </p:nvSpPr>
        <p:spPr>
          <a:xfrm>
            <a:off x="2649187" y="445324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F9BC5A-319B-2B42-9BFE-76AA73775ADC}"/>
              </a:ext>
            </a:extLst>
          </p:cNvPr>
          <p:cNvSpPr/>
          <p:nvPr/>
        </p:nvSpPr>
        <p:spPr>
          <a:xfrm>
            <a:off x="3231078" y="41148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27BED7-42A4-F644-B8E1-6818878B72F6}"/>
              </a:ext>
            </a:extLst>
          </p:cNvPr>
          <p:cNvSpPr/>
          <p:nvPr/>
        </p:nvSpPr>
        <p:spPr>
          <a:xfrm>
            <a:off x="3100450" y="460168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BC6D4B-4A99-4448-8601-3C9F748ACAD4}"/>
              </a:ext>
            </a:extLst>
          </p:cNvPr>
          <p:cNvSpPr/>
          <p:nvPr/>
        </p:nvSpPr>
        <p:spPr>
          <a:xfrm>
            <a:off x="3593276" y="399604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28551FE-1466-C84B-9736-E75CD3DD2834}"/>
              </a:ext>
            </a:extLst>
          </p:cNvPr>
          <p:cNvSpPr/>
          <p:nvPr/>
        </p:nvSpPr>
        <p:spPr>
          <a:xfrm>
            <a:off x="3896096" y="418605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0DFF05-11E4-DF42-823B-76A9E732AFE4}"/>
              </a:ext>
            </a:extLst>
          </p:cNvPr>
          <p:cNvSpPr/>
          <p:nvPr/>
        </p:nvSpPr>
        <p:spPr>
          <a:xfrm>
            <a:off x="3593276" y="427165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49C3A5-4E0D-A944-B27A-2D04A5775A39}"/>
              </a:ext>
            </a:extLst>
          </p:cNvPr>
          <p:cNvSpPr/>
          <p:nvPr/>
        </p:nvSpPr>
        <p:spPr>
          <a:xfrm>
            <a:off x="4133602" y="462544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B4A5A7B-DF90-E248-8618-B84BB318506F}"/>
              </a:ext>
            </a:extLst>
          </p:cNvPr>
          <p:cNvSpPr/>
          <p:nvPr/>
        </p:nvSpPr>
        <p:spPr>
          <a:xfrm>
            <a:off x="2441368" y="48213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C4905C-7DC4-8A4C-BC67-630E10011D69}"/>
              </a:ext>
            </a:extLst>
          </p:cNvPr>
          <p:cNvSpPr/>
          <p:nvPr/>
        </p:nvSpPr>
        <p:spPr>
          <a:xfrm>
            <a:off x="2203863" y="496388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67B63C-5599-EE4B-BEA0-CBB38D54FF1D}"/>
              </a:ext>
            </a:extLst>
          </p:cNvPr>
          <p:cNvSpPr/>
          <p:nvPr/>
        </p:nvSpPr>
        <p:spPr>
          <a:xfrm>
            <a:off x="2328552" y="520139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D257CB6-BB3E-A34E-B1BD-E56CE81F9534}"/>
              </a:ext>
            </a:extLst>
          </p:cNvPr>
          <p:cNvSpPr/>
          <p:nvPr/>
        </p:nvSpPr>
        <p:spPr>
          <a:xfrm>
            <a:off x="1972293" y="518357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E4DFBE-B59D-1C44-A22B-4939EB6112E2}"/>
              </a:ext>
            </a:extLst>
          </p:cNvPr>
          <p:cNvSpPr/>
          <p:nvPr/>
        </p:nvSpPr>
        <p:spPr>
          <a:xfrm>
            <a:off x="4151415" y="43701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51DE3A-5E4B-414B-86BC-57CDF182732A}"/>
              </a:ext>
            </a:extLst>
          </p:cNvPr>
          <p:cNvSpPr/>
          <p:nvPr/>
        </p:nvSpPr>
        <p:spPr>
          <a:xfrm>
            <a:off x="4374573"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AE18777-1C48-A441-95E9-510FCA4B5460}"/>
              </a:ext>
            </a:extLst>
          </p:cNvPr>
          <p:cNvSpPr txBox="1"/>
          <p:nvPr/>
        </p:nvSpPr>
        <p:spPr>
          <a:xfrm>
            <a:off x="5425538" y="4425024"/>
            <a:ext cx="3548857" cy="646331"/>
          </a:xfrm>
          <a:prstGeom prst="rect">
            <a:avLst/>
          </a:prstGeom>
          <a:noFill/>
        </p:spPr>
        <p:txBody>
          <a:bodyPr wrap="none" rtlCol="0">
            <a:spAutoFit/>
          </a:bodyPr>
          <a:lstStyle/>
          <a:p>
            <a:r>
              <a:rPr lang="en-US"/>
              <a:t>Non-parametric prediction of a new</a:t>
            </a:r>
            <a:br>
              <a:rPr lang="en-US"/>
            </a:br>
            <a:r>
              <a:rPr lang="en-US"/>
              <a:t>datapoint </a:t>
            </a:r>
            <a:r>
              <a:rPr lang="en-US" i="1"/>
              <a:t>x’</a:t>
            </a:r>
            <a:r>
              <a:rPr lang="en-US"/>
              <a:t>?</a:t>
            </a:r>
          </a:p>
        </p:txBody>
      </p:sp>
    </p:spTree>
    <p:extLst>
      <p:ext uri="{BB962C8B-B14F-4D97-AF65-F5344CB8AC3E}">
        <p14:creationId xmlns:p14="http://schemas.microsoft.com/office/powerpoint/2010/main" val="52578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9E7A-A060-8140-9ABE-D903246DE7CA}"/>
              </a:ext>
            </a:extLst>
          </p:cNvPr>
          <p:cNvSpPr>
            <a:spLocks noGrp="1"/>
          </p:cNvSpPr>
          <p:nvPr>
            <p:ph type="title"/>
          </p:nvPr>
        </p:nvSpPr>
        <p:spPr/>
        <p:txBody>
          <a:bodyPr/>
          <a:lstStyle/>
          <a:p>
            <a:r>
              <a:rPr lang="en-US"/>
              <a:t>Number of positions</a:t>
            </a:r>
          </a:p>
        </p:txBody>
      </p:sp>
      <p:sp>
        <p:nvSpPr>
          <p:cNvPr id="3" name="Content Placeholder 2">
            <a:extLst>
              <a:ext uri="{FF2B5EF4-FFF2-40B4-BE49-F238E27FC236}">
                <a16:creationId xmlns:a16="http://schemas.microsoft.com/office/drawing/2014/main" id="{4E5E2725-0CAF-404F-BA2A-8734523B4972}"/>
              </a:ext>
            </a:extLst>
          </p:cNvPr>
          <p:cNvSpPr>
            <a:spLocks noGrp="1"/>
          </p:cNvSpPr>
          <p:nvPr>
            <p:ph idx="1"/>
          </p:nvPr>
        </p:nvSpPr>
        <p:spPr>
          <a:xfrm>
            <a:off x="457200" y="1600200"/>
            <a:ext cx="4419600" cy="4525963"/>
          </a:xfrm>
        </p:spPr>
        <p:txBody>
          <a:bodyPr>
            <a:normAutofit/>
          </a:bodyPr>
          <a:lstStyle/>
          <a:p>
            <a:r>
              <a:rPr lang="en-US"/>
              <a:t>Other work (Luong et al., 2015) used </a:t>
            </a:r>
            <a:r>
              <a:rPr lang="en-US" b="1"/>
              <a:t>global attention </a:t>
            </a:r>
            <a:r>
              <a:rPr lang="en-US"/>
              <a:t>(e.g., soft attention) and local attention around the focused points of the input</a:t>
            </a:r>
            <a:endParaRPr lang="en-US" b="1"/>
          </a:p>
        </p:txBody>
      </p:sp>
      <p:pic>
        <p:nvPicPr>
          <p:cNvPr id="3076" name="Picture 4" descr="global v local attention">
            <a:extLst>
              <a:ext uri="{FF2B5EF4-FFF2-40B4-BE49-F238E27FC236}">
                <a16:creationId xmlns:a16="http://schemas.microsoft.com/office/drawing/2014/main" id="{6753F1C0-04B2-1C48-88F0-E9B1CACAE7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03" r="52500"/>
          <a:stretch/>
        </p:blipFill>
        <p:spPr bwMode="auto">
          <a:xfrm>
            <a:off x="5486401" y="1219200"/>
            <a:ext cx="2930924" cy="2567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lobal v local attention">
            <a:extLst>
              <a:ext uri="{FF2B5EF4-FFF2-40B4-BE49-F238E27FC236}">
                <a16:creationId xmlns:a16="http://schemas.microsoft.com/office/drawing/2014/main" id="{971D5E9A-0429-EB42-9FA6-01450A4758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667" r="4167"/>
          <a:stretch/>
        </p:blipFill>
        <p:spPr bwMode="auto">
          <a:xfrm>
            <a:off x="5791200" y="3786690"/>
            <a:ext cx="2626124" cy="262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715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280B-071E-C84C-94BB-8952989BC0F1}"/>
              </a:ext>
            </a:extLst>
          </p:cNvPr>
          <p:cNvSpPr>
            <a:spLocks noGrp="1"/>
          </p:cNvSpPr>
          <p:nvPr>
            <p:ph type="title"/>
          </p:nvPr>
        </p:nvSpPr>
        <p:spPr/>
        <p:txBody>
          <a:bodyPr/>
          <a:lstStyle/>
          <a:p>
            <a:r>
              <a:rPr lang="en-US"/>
              <a:t>Number of representations</a:t>
            </a:r>
          </a:p>
        </p:txBody>
      </p:sp>
      <p:sp>
        <p:nvSpPr>
          <p:cNvPr id="3" name="Content Placeholder 2">
            <a:extLst>
              <a:ext uri="{FF2B5EF4-FFF2-40B4-BE49-F238E27FC236}">
                <a16:creationId xmlns:a16="http://schemas.microsoft.com/office/drawing/2014/main" id="{C5EA7050-0FD5-2946-A029-AC71D5D145E5}"/>
              </a:ext>
            </a:extLst>
          </p:cNvPr>
          <p:cNvSpPr>
            <a:spLocks noGrp="1"/>
          </p:cNvSpPr>
          <p:nvPr>
            <p:ph idx="1"/>
          </p:nvPr>
        </p:nvSpPr>
        <p:spPr/>
        <p:txBody>
          <a:bodyPr/>
          <a:lstStyle/>
          <a:p>
            <a:r>
              <a:rPr lang="en-US"/>
              <a:t>Traditional attention model: single feature representing the input sequence</a:t>
            </a:r>
          </a:p>
          <a:p>
            <a:r>
              <a:rPr lang="en-US" b="1"/>
              <a:t>Multi-representational attention model</a:t>
            </a:r>
            <a:r>
              <a:rPr lang="en-US"/>
              <a:t>: multiple features representing the input sequence.</a:t>
            </a:r>
          </a:p>
          <a:p>
            <a:r>
              <a:rPr lang="en-US" b="1"/>
              <a:t>Multi-dimensional attention model: </a:t>
            </a:r>
            <a:r>
              <a:rPr lang="en-US"/>
              <a:t>weights are introduced for each dimension of input embedding</a:t>
            </a:r>
            <a:endParaRPr lang="en-US" b="1"/>
          </a:p>
        </p:txBody>
      </p:sp>
    </p:spTree>
    <p:extLst>
      <p:ext uri="{BB962C8B-B14F-4D97-AF65-F5344CB8AC3E}">
        <p14:creationId xmlns:p14="http://schemas.microsoft.com/office/powerpoint/2010/main" val="2368371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F238-1FEE-9945-95F9-BF2957A0C3AB}"/>
              </a:ext>
            </a:extLst>
          </p:cNvPr>
          <p:cNvSpPr>
            <a:spLocks noGrp="1"/>
          </p:cNvSpPr>
          <p:nvPr>
            <p:ph type="title"/>
          </p:nvPr>
        </p:nvSpPr>
        <p:spPr/>
        <p:txBody>
          <a:bodyPr>
            <a:normAutofit fontScale="90000"/>
          </a:bodyPr>
          <a:lstStyle/>
          <a:p>
            <a:r>
              <a:rPr lang="en-US"/>
              <a:t>Applications: Natural Language Processing</a:t>
            </a:r>
          </a:p>
        </p:txBody>
      </p:sp>
      <p:pic>
        <p:nvPicPr>
          <p:cNvPr id="4" name="Picture 3">
            <a:extLst>
              <a:ext uri="{FF2B5EF4-FFF2-40B4-BE49-F238E27FC236}">
                <a16:creationId xmlns:a16="http://schemas.microsoft.com/office/drawing/2014/main" id="{9F2160E3-96FA-BE4E-A792-BCC2F43E2675}"/>
              </a:ext>
            </a:extLst>
          </p:cNvPr>
          <p:cNvPicPr>
            <a:picLocks noChangeAspect="1"/>
          </p:cNvPicPr>
          <p:nvPr/>
        </p:nvPicPr>
        <p:blipFill>
          <a:blip r:embed="rId2"/>
          <a:stretch>
            <a:fillRect/>
          </a:stretch>
        </p:blipFill>
        <p:spPr>
          <a:xfrm>
            <a:off x="0" y="1295400"/>
            <a:ext cx="4886431" cy="4572000"/>
          </a:xfrm>
          <a:prstGeom prst="rect">
            <a:avLst/>
          </a:prstGeom>
        </p:spPr>
      </p:pic>
      <p:pic>
        <p:nvPicPr>
          <p:cNvPr id="5" name="Picture 4">
            <a:extLst>
              <a:ext uri="{FF2B5EF4-FFF2-40B4-BE49-F238E27FC236}">
                <a16:creationId xmlns:a16="http://schemas.microsoft.com/office/drawing/2014/main" id="{81898AC3-285E-D349-A305-E971AF4629F6}"/>
              </a:ext>
            </a:extLst>
          </p:cNvPr>
          <p:cNvPicPr>
            <a:picLocks noChangeAspect="1"/>
          </p:cNvPicPr>
          <p:nvPr/>
        </p:nvPicPr>
        <p:blipFill rotWithShape="1">
          <a:blip r:embed="rId3"/>
          <a:srcRect r="34164"/>
          <a:stretch/>
        </p:blipFill>
        <p:spPr>
          <a:xfrm>
            <a:off x="4886431" y="2971800"/>
            <a:ext cx="3817952" cy="2160591"/>
          </a:xfrm>
          <a:prstGeom prst="rect">
            <a:avLst/>
          </a:prstGeom>
        </p:spPr>
      </p:pic>
    </p:spTree>
    <p:extLst>
      <p:ext uri="{BB962C8B-B14F-4D97-AF65-F5344CB8AC3E}">
        <p14:creationId xmlns:p14="http://schemas.microsoft.com/office/powerpoint/2010/main" val="21792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81CF-D0BD-3849-9AAA-70ACC5B38621}"/>
              </a:ext>
            </a:extLst>
          </p:cNvPr>
          <p:cNvSpPr>
            <a:spLocks noGrp="1"/>
          </p:cNvSpPr>
          <p:nvPr>
            <p:ph type="title"/>
          </p:nvPr>
        </p:nvSpPr>
        <p:spPr/>
        <p:txBody>
          <a:bodyPr/>
          <a:lstStyle/>
          <a:p>
            <a:r>
              <a:rPr lang="en-US"/>
              <a:t>BLEU score</a:t>
            </a:r>
          </a:p>
        </p:txBody>
      </p:sp>
      <p:sp>
        <p:nvSpPr>
          <p:cNvPr id="3" name="Content Placeholder 2">
            <a:extLst>
              <a:ext uri="{FF2B5EF4-FFF2-40B4-BE49-F238E27FC236}">
                <a16:creationId xmlns:a16="http://schemas.microsoft.com/office/drawing/2014/main" id="{4806DB5E-5B79-F949-B583-57A82FE7A003}"/>
              </a:ext>
            </a:extLst>
          </p:cNvPr>
          <p:cNvSpPr>
            <a:spLocks noGrp="1"/>
          </p:cNvSpPr>
          <p:nvPr>
            <p:ph idx="1"/>
          </p:nvPr>
        </p:nvSpPr>
        <p:spPr>
          <a:xfrm>
            <a:off x="457200" y="1600200"/>
            <a:ext cx="3810000" cy="4525963"/>
          </a:xfrm>
        </p:spPr>
        <p:txBody>
          <a:bodyPr>
            <a:normAutofit fontScale="77500" lnSpcReduction="20000"/>
          </a:bodyPr>
          <a:lstStyle/>
          <a:p>
            <a:r>
              <a:rPr lang="en-US"/>
              <a:t>Proposed by IBM [Papineni et al, 2002]</a:t>
            </a:r>
          </a:p>
          <a:p>
            <a:r>
              <a:rPr lang="en-US"/>
              <a:t>BLEU (BiLingual Evaluation Understudy) is a metric for automatically evaluating machine-translated text</a:t>
            </a:r>
          </a:p>
          <a:p>
            <a:r>
              <a:rPr lang="en-US"/>
              <a:t>The BLEU score is a number between zero and one that measures the similarity of the machine-translated text to a set of high quality reference translations</a:t>
            </a:r>
          </a:p>
        </p:txBody>
      </p:sp>
      <p:sp>
        <p:nvSpPr>
          <p:cNvPr id="4" name="Rectangle 3">
            <a:extLst>
              <a:ext uri="{FF2B5EF4-FFF2-40B4-BE49-F238E27FC236}">
                <a16:creationId xmlns:a16="http://schemas.microsoft.com/office/drawing/2014/main" id="{9CF3E1A9-3497-1E45-AC11-348AA26D731E}"/>
              </a:ext>
            </a:extLst>
          </p:cNvPr>
          <p:cNvSpPr/>
          <p:nvPr/>
        </p:nvSpPr>
        <p:spPr>
          <a:xfrm>
            <a:off x="685800" y="6324600"/>
            <a:ext cx="6400800" cy="369332"/>
          </a:xfrm>
          <a:prstGeom prst="rect">
            <a:avLst/>
          </a:prstGeom>
        </p:spPr>
        <p:txBody>
          <a:bodyPr wrap="square">
            <a:spAutoFit/>
          </a:bodyPr>
          <a:lstStyle/>
          <a:p>
            <a:r>
              <a:rPr lang="en-US"/>
              <a:t>https://cloud.google.com/translate/automl/docs/evaluate#bleu</a:t>
            </a:r>
          </a:p>
        </p:txBody>
      </p:sp>
      <p:pic>
        <p:nvPicPr>
          <p:cNvPr id="5" name="Picture 4">
            <a:extLst>
              <a:ext uri="{FF2B5EF4-FFF2-40B4-BE49-F238E27FC236}">
                <a16:creationId xmlns:a16="http://schemas.microsoft.com/office/drawing/2014/main" id="{5CE58B7E-EB5E-8F4B-BB25-27649CED4A5E}"/>
              </a:ext>
            </a:extLst>
          </p:cNvPr>
          <p:cNvPicPr>
            <a:picLocks noChangeAspect="1"/>
          </p:cNvPicPr>
          <p:nvPr/>
        </p:nvPicPr>
        <p:blipFill>
          <a:blip r:embed="rId2"/>
          <a:stretch>
            <a:fillRect/>
          </a:stretch>
        </p:blipFill>
        <p:spPr>
          <a:xfrm>
            <a:off x="4572000" y="2438400"/>
            <a:ext cx="4571999" cy="2447794"/>
          </a:xfrm>
          <a:prstGeom prst="rect">
            <a:avLst/>
          </a:prstGeom>
        </p:spPr>
      </p:pic>
    </p:spTree>
    <p:extLst>
      <p:ext uri="{BB962C8B-B14F-4D97-AF65-F5344CB8AC3E}">
        <p14:creationId xmlns:p14="http://schemas.microsoft.com/office/powerpoint/2010/main" val="3456937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7F32-E553-974B-8FA3-4DE03A1FAC77}"/>
              </a:ext>
            </a:extLst>
          </p:cNvPr>
          <p:cNvSpPr>
            <a:spLocks noGrp="1"/>
          </p:cNvSpPr>
          <p:nvPr>
            <p:ph type="title"/>
          </p:nvPr>
        </p:nvSpPr>
        <p:spPr/>
        <p:txBody>
          <a:bodyPr/>
          <a:lstStyle/>
          <a:p>
            <a:r>
              <a:rPr lang="en-US"/>
              <a:t>Applications: question answering</a:t>
            </a:r>
          </a:p>
        </p:txBody>
      </p:sp>
      <p:sp>
        <p:nvSpPr>
          <p:cNvPr id="3" name="Content Placeholder 2">
            <a:extLst>
              <a:ext uri="{FF2B5EF4-FFF2-40B4-BE49-F238E27FC236}">
                <a16:creationId xmlns:a16="http://schemas.microsoft.com/office/drawing/2014/main" id="{6E5586B8-C49F-1943-B329-084E189403DD}"/>
              </a:ext>
            </a:extLst>
          </p:cNvPr>
          <p:cNvSpPr>
            <a:spLocks noGrp="1"/>
          </p:cNvSpPr>
          <p:nvPr>
            <p:ph idx="1"/>
          </p:nvPr>
        </p:nvSpPr>
        <p:spPr>
          <a:xfrm>
            <a:off x="457200" y="1600201"/>
            <a:ext cx="3657600" cy="1219200"/>
          </a:xfrm>
        </p:spPr>
        <p:txBody>
          <a:bodyPr/>
          <a:lstStyle/>
          <a:p>
            <a:r>
              <a:rPr lang="en-US"/>
              <a:t>Abstractive summarization</a:t>
            </a:r>
          </a:p>
        </p:txBody>
      </p:sp>
      <p:pic>
        <p:nvPicPr>
          <p:cNvPr id="4" name="Picture 3">
            <a:extLst>
              <a:ext uri="{FF2B5EF4-FFF2-40B4-BE49-F238E27FC236}">
                <a16:creationId xmlns:a16="http://schemas.microsoft.com/office/drawing/2014/main" id="{F76050C0-BEB5-FD4B-9195-0E8C7429685A}"/>
              </a:ext>
            </a:extLst>
          </p:cNvPr>
          <p:cNvPicPr>
            <a:picLocks noChangeAspect="1"/>
          </p:cNvPicPr>
          <p:nvPr/>
        </p:nvPicPr>
        <p:blipFill>
          <a:blip r:embed="rId2"/>
          <a:stretch>
            <a:fillRect/>
          </a:stretch>
        </p:blipFill>
        <p:spPr>
          <a:xfrm>
            <a:off x="3962400" y="1192622"/>
            <a:ext cx="4670793" cy="5485380"/>
          </a:xfrm>
          <a:prstGeom prst="rect">
            <a:avLst/>
          </a:prstGeom>
        </p:spPr>
      </p:pic>
      <p:pic>
        <p:nvPicPr>
          <p:cNvPr id="5" name="Picture 4">
            <a:extLst>
              <a:ext uri="{FF2B5EF4-FFF2-40B4-BE49-F238E27FC236}">
                <a16:creationId xmlns:a16="http://schemas.microsoft.com/office/drawing/2014/main" id="{53B66BB3-7009-3A4E-810B-438E8F3B93FC}"/>
              </a:ext>
            </a:extLst>
          </p:cNvPr>
          <p:cNvPicPr>
            <a:picLocks noChangeAspect="1"/>
          </p:cNvPicPr>
          <p:nvPr/>
        </p:nvPicPr>
        <p:blipFill>
          <a:blip r:embed="rId3"/>
          <a:stretch>
            <a:fillRect/>
          </a:stretch>
        </p:blipFill>
        <p:spPr>
          <a:xfrm>
            <a:off x="0" y="3581400"/>
            <a:ext cx="4095998" cy="1311408"/>
          </a:xfrm>
          <a:prstGeom prst="rect">
            <a:avLst/>
          </a:prstGeom>
        </p:spPr>
      </p:pic>
    </p:spTree>
    <p:extLst>
      <p:ext uri="{BB962C8B-B14F-4D97-AF65-F5344CB8AC3E}">
        <p14:creationId xmlns:p14="http://schemas.microsoft.com/office/powerpoint/2010/main" val="3902363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53A9-FD90-4D4C-B3C8-928E7190BCA7}"/>
              </a:ext>
            </a:extLst>
          </p:cNvPr>
          <p:cNvSpPr>
            <a:spLocks noGrp="1"/>
          </p:cNvSpPr>
          <p:nvPr>
            <p:ph type="title"/>
          </p:nvPr>
        </p:nvSpPr>
        <p:spPr/>
        <p:txBody>
          <a:bodyPr/>
          <a:lstStyle/>
          <a:p>
            <a:r>
              <a:rPr lang="en-US"/>
              <a:t>Applications: sentiment analysis</a:t>
            </a:r>
          </a:p>
        </p:txBody>
      </p:sp>
      <p:pic>
        <p:nvPicPr>
          <p:cNvPr id="3" name="Picture 2">
            <a:extLst>
              <a:ext uri="{FF2B5EF4-FFF2-40B4-BE49-F238E27FC236}">
                <a16:creationId xmlns:a16="http://schemas.microsoft.com/office/drawing/2014/main" id="{119890A9-BAED-8E4A-84CE-962F806777B6}"/>
              </a:ext>
            </a:extLst>
          </p:cNvPr>
          <p:cNvPicPr>
            <a:picLocks noChangeAspect="1"/>
          </p:cNvPicPr>
          <p:nvPr/>
        </p:nvPicPr>
        <p:blipFill>
          <a:blip r:embed="rId2"/>
          <a:stretch>
            <a:fillRect/>
          </a:stretch>
        </p:blipFill>
        <p:spPr>
          <a:xfrm>
            <a:off x="1418380" y="2667000"/>
            <a:ext cx="6307240" cy="4114798"/>
          </a:xfrm>
          <a:prstGeom prst="rect">
            <a:avLst/>
          </a:prstGeom>
        </p:spPr>
      </p:pic>
      <p:pic>
        <p:nvPicPr>
          <p:cNvPr id="5" name="Picture 4">
            <a:extLst>
              <a:ext uri="{FF2B5EF4-FFF2-40B4-BE49-F238E27FC236}">
                <a16:creationId xmlns:a16="http://schemas.microsoft.com/office/drawing/2014/main" id="{DCC3943F-E6D3-7B43-9E08-495DC0225602}"/>
              </a:ext>
            </a:extLst>
          </p:cNvPr>
          <p:cNvPicPr>
            <a:picLocks noChangeAspect="1"/>
          </p:cNvPicPr>
          <p:nvPr/>
        </p:nvPicPr>
        <p:blipFill>
          <a:blip r:embed="rId3"/>
          <a:stretch>
            <a:fillRect/>
          </a:stretch>
        </p:blipFill>
        <p:spPr>
          <a:xfrm>
            <a:off x="2133600" y="1219200"/>
            <a:ext cx="5312804" cy="1676400"/>
          </a:xfrm>
          <a:prstGeom prst="rect">
            <a:avLst/>
          </a:prstGeom>
        </p:spPr>
      </p:pic>
    </p:spTree>
    <p:extLst>
      <p:ext uri="{BB962C8B-B14F-4D97-AF65-F5344CB8AC3E}">
        <p14:creationId xmlns:p14="http://schemas.microsoft.com/office/powerpoint/2010/main" val="3195790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53A9-FD90-4D4C-B3C8-928E7190BCA7}"/>
              </a:ext>
            </a:extLst>
          </p:cNvPr>
          <p:cNvSpPr>
            <a:spLocks noGrp="1"/>
          </p:cNvSpPr>
          <p:nvPr>
            <p:ph type="title"/>
          </p:nvPr>
        </p:nvSpPr>
        <p:spPr/>
        <p:txBody>
          <a:bodyPr/>
          <a:lstStyle/>
          <a:p>
            <a:r>
              <a:rPr lang="en-US"/>
              <a:t>Applications: sentiment analysis</a:t>
            </a:r>
          </a:p>
        </p:txBody>
      </p:sp>
      <p:pic>
        <p:nvPicPr>
          <p:cNvPr id="4" name="Picture 3">
            <a:extLst>
              <a:ext uri="{FF2B5EF4-FFF2-40B4-BE49-F238E27FC236}">
                <a16:creationId xmlns:a16="http://schemas.microsoft.com/office/drawing/2014/main" id="{D3141B29-429A-994A-AC89-25CBD65A22C9}"/>
              </a:ext>
            </a:extLst>
          </p:cNvPr>
          <p:cNvPicPr>
            <a:picLocks noChangeAspect="1"/>
          </p:cNvPicPr>
          <p:nvPr/>
        </p:nvPicPr>
        <p:blipFill>
          <a:blip r:embed="rId2"/>
          <a:stretch>
            <a:fillRect/>
          </a:stretch>
        </p:blipFill>
        <p:spPr>
          <a:xfrm>
            <a:off x="1099766" y="1828800"/>
            <a:ext cx="6551577" cy="3404567"/>
          </a:xfrm>
          <a:prstGeom prst="rect">
            <a:avLst/>
          </a:prstGeom>
        </p:spPr>
      </p:pic>
    </p:spTree>
    <p:extLst>
      <p:ext uri="{BB962C8B-B14F-4D97-AF65-F5344CB8AC3E}">
        <p14:creationId xmlns:p14="http://schemas.microsoft.com/office/powerpoint/2010/main" val="3101074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D47F-B9D7-084C-B417-3AA0BB088993}"/>
              </a:ext>
            </a:extLst>
          </p:cNvPr>
          <p:cNvSpPr>
            <a:spLocks noGrp="1"/>
          </p:cNvSpPr>
          <p:nvPr>
            <p:ph type="title"/>
          </p:nvPr>
        </p:nvSpPr>
        <p:spPr/>
        <p:txBody>
          <a:bodyPr/>
          <a:lstStyle/>
          <a:p>
            <a:r>
              <a:rPr lang="en-US"/>
              <a:t>Applications: pre-trained models</a:t>
            </a:r>
          </a:p>
        </p:txBody>
      </p:sp>
      <p:sp>
        <p:nvSpPr>
          <p:cNvPr id="3" name="Content Placeholder 2">
            <a:extLst>
              <a:ext uri="{FF2B5EF4-FFF2-40B4-BE49-F238E27FC236}">
                <a16:creationId xmlns:a16="http://schemas.microsoft.com/office/drawing/2014/main" id="{07908765-F685-3B43-BE31-D0AC4E57B8C8}"/>
              </a:ext>
            </a:extLst>
          </p:cNvPr>
          <p:cNvSpPr>
            <a:spLocks noGrp="1"/>
          </p:cNvSpPr>
          <p:nvPr>
            <p:ph idx="1"/>
          </p:nvPr>
        </p:nvSpPr>
        <p:spPr/>
        <p:txBody>
          <a:bodyPr/>
          <a:lstStyle/>
          <a:p>
            <a:r>
              <a:rPr lang="en-US"/>
              <a:t>Transformers (next class): parallel processing of text without recurrance</a:t>
            </a:r>
          </a:p>
          <a:p>
            <a:r>
              <a:rPr lang="en-US"/>
              <a:t>Transforms rely </a:t>
            </a:r>
            <a:r>
              <a:rPr lang="en-US" i="1"/>
              <a:t>only on </a:t>
            </a:r>
            <a:r>
              <a:rPr lang="en-US"/>
              <a:t>attention (self attention)</a:t>
            </a:r>
          </a:p>
          <a:p>
            <a:r>
              <a:rPr lang="en-US"/>
              <a:t>Many models: Transformer-XL, BART, BERT, RoBERTa, ALBERT, GPT-2, GPT-3</a:t>
            </a:r>
          </a:p>
        </p:txBody>
      </p:sp>
    </p:spTree>
    <p:extLst>
      <p:ext uri="{BB962C8B-B14F-4D97-AF65-F5344CB8AC3E}">
        <p14:creationId xmlns:p14="http://schemas.microsoft.com/office/powerpoint/2010/main" val="3939428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8B1E-2A29-494B-AD02-C3926A2CD8AB}"/>
              </a:ext>
            </a:extLst>
          </p:cNvPr>
          <p:cNvSpPr>
            <a:spLocks noGrp="1"/>
          </p:cNvSpPr>
          <p:nvPr>
            <p:ph type="title"/>
          </p:nvPr>
        </p:nvSpPr>
        <p:spPr/>
        <p:txBody>
          <a:bodyPr/>
          <a:lstStyle/>
          <a:p>
            <a:r>
              <a:rPr lang="en-US"/>
              <a:t>Computer Vision: Image Classification</a:t>
            </a:r>
          </a:p>
        </p:txBody>
      </p:sp>
      <p:pic>
        <p:nvPicPr>
          <p:cNvPr id="4" name="Picture 3">
            <a:extLst>
              <a:ext uri="{FF2B5EF4-FFF2-40B4-BE49-F238E27FC236}">
                <a16:creationId xmlns:a16="http://schemas.microsoft.com/office/drawing/2014/main" id="{5F1B554E-D36F-3C48-AAE4-2767DAE03E51}"/>
              </a:ext>
            </a:extLst>
          </p:cNvPr>
          <p:cNvPicPr>
            <a:picLocks noChangeAspect="1"/>
          </p:cNvPicPr>
          <p:nvPr/>
        </p:nvPicPr>
        <p:blipFill>
          <a:blip r:embed="rId2"/>
          <a:stretch>
            <a:fillRect/>
          </a:stretch>
        </p:blipFill>
        <p:spPr>
          <a:xfrm>
            <a:off x="-8468" y="3048000"/>
            <a:ext cx="2735385" cy="1066800"/>
          </a:xfrm>
          <a:prstGeom prst="rect">
            <a:avLst/>
          </a:prstGeom>
        </p:spPr>
      </p:pic>
      <p:pic>
        <p:nvPicPr>
          <p:cNvPr id="5" name="Picture 4">
            <a:extLst>
              <a:ext uri="{FF2B5EF4-FFF2-40B4-BE49-F238E27FC236}">
                <a16:creationId xmlns:a16="http://schemas.microsoft.com/office/drawing/2014/main" id="{026480EF-CB2A-6E42-9E11-BAE5EEBE99EB}"/>
              </a:ext>
            </a:extLst>
          </p:cNvPr>
          <p:cNvPicPr>
            <a:picLocks noChangeAspect="1"/>
          </p:cNvPicPr>
          <p:nvPr/>
        </p:nvPicPr>
        <p:blipFill>
          <a:blip r:embed="rId3"/>
          <a:stretch>
            <a:fillRect/>
          </a:stretch>
        </p:blipFill>
        <p:spPr>
          <a:xfrm>
            <a:off x="2670271" y="1524000"/>
            <a:ext cx="6262062" cy="4953000"/>
          </a:xfrm>
          <a:prstGeom prst="rect">
            <a:avLst/>
          </a:prstGeom>
        </p:spPr>
      </p:pic>
      <p:sp>
        <p:nvSpPr>
          <p:cNvPr id="6" name="TextBox 5">
            <a:extLst>
              <a:ext uri="{FF2B5EF4-FFF2-40B4-BE49-F238E27FC236}">
                <a16:creationId xmlns:a16="http://schemas.microsoft.com/office/drawing/2014/main" id="{2739AAB4-531A-8C4E-8C0D-2C71120E8EAE}"/>
              </a:ext>
            </a:extLst>
          </p:cNvPr>
          <p:cNvSpPr txBox="1"/>
          <p:nvPr/>
        </p:nvSpPr>
        <p:spPr>
          <a:xfrm>
            <a:off x="220133" y="4470400"/>
            <a:ext cx="2218267" cy="1778000"/>
          </a:xfrm>
          <a:prstGeom prst="rect">
            <a:avLst/>
          </a:prstGeom>
          <a:noFill/>
        </p:spPr>
        <p:txBody>
          <a:bodyPr wrap="square" rtlCol="0">
            <a:normAutofit fontScale="92500" lnSpcReduction="10000"/>
          </a:bodyPr>
          <a:lstStyle/>
          <a:p>
            <a:pPr marL="285750" indent="-285750">
              <a:buFont typeface="Arial" panose="020B0604020202020204" pitchFamily="34" charset="0"/>
              <a:buChar char="•"/>
            </a:pPr>
            <a:r>
              <a:rPr lang="en-US"/>
              <a:t>Method reduces </a:t>
            </a:r>
            <a:r>
              <a:rPr lang="en-US" i="1"/>
              <a:t>time</a:t>
            </a:r>
            <a:r>
              <a:rPr lang="en-US"/>
              <a:t> because it tells the CNN where to pay attention to</a:t>
            </a:r>
          </a:p>
          <a:p>
            <a:pPr marL="285750" indent="-285750">
              <a:buFont typeface="Arial" panose="020B0604020202020204" pitchFamily="34" charset="0"/>
              <a:buChar char="•"/>
            </a:pPr>
            <a:r>
              <a:rPr lang="en-US"/>
              <a:t>It was able to process much bigger images</a:t>
            </a:r>
          </a:p>
        </p:txBody>
      </p:sp>
    </p:spTree>
    <p:extLst>
      <p:ext uri="{BB962C8B-B14F-4D97-AF65-F5344CB8AC3E}">
        <p14:creationId xmlns:p14="http://schemas.microsoft.com/office/powerpoint/2010/main" val="3082495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D92E7-7F74-CA49-AC1A-06F76019E22E}"/>
              </a:ext>
            </a:extLst>
          </p:cNvPr>
          <p:cNvSpPr>
            <a:spLocks noGrp="1"/>
          </p:cNvSpPr>
          <p:nvPr>
            <p:ph type="title"/>
          </p:nvPr>
        </p:nvSpPr>
        <p:spPr/>
        <p:txBody>
          <a:bodyPr/>
          <a:lstStyle/>
          <a:p>
            <a:r>
              <a:rPr lang="en-US"/>
              <a:t>Computer Vision: Object Detection</a:t>
            </a:r>
          </a:p>
        </p:txBody>
      </p:sp>
      <p:pic>
        <p:nvPicPr>
          <p:cNvPr id="4" name="Picture 3">
            <a:extLst>
              <a:ext uri="{FF2B5EF4-FFF2-40B4-BE49-F238E27FC236}">
                <a16:creationId xmlns:a16="http://schemas.microsoft.com/office/drawing/2014/main" id="{B2228225-1DFA-0F40-99DE-15D0F68BEB8B}"/>
              </a:ext>
            </a:extLst>
          </p:cNvPr>
          <p:cNvPicPr>
            <a:picLocks noChangeAspect="1"/>
          </p:cNvPicPr>
          <p:nvPr/>
        </p:nvPicPr>
        <p:blipFill>
          <a:blip r:embed="rId2"/>
          <a:stretch>
            <a:fillRect/>
          </a:stretch>
        </p:blipFill>
        <p:spPr>
          <a:xfrm>
            <a:off x="2527048" y="2429933"/>
            <a:ext cx="6616951" cy="4191589"/>
          </a:xfrm>
          <a:prstGeom prst="rect">
            <a:avLst/>
          </a:prstGeom>
        </p:spPr>
      </p:pic>
      <p:sp>
        <p:nvSpPr>
          <p:cNvPr id="5" name="TextBox 4">
            <a:extLst>
              <a:ext uri="{FF2B5EF4-FFF2-40B4-BE49-F238E27FC236}">
                <a16:creationId xmlns:a16="http://schemas.microsoft.com/office/drawing/2014/main" id="{23D3E89B-9E75-8943-9DB2-E4A0716319BB}"/>
              </a:ext>
            </a:extLst>
          </p:cNvPr>
          <p:cNvSpPr txBox="1"/>
          <p:nvPr/>
        </p:nvSpPr>
        <p:spPr>
          <a:xfrm>
            <a:off x="0" y="3636727"/>
            <a:ext cx="2218267" cy="1778000"/>
          </a:xfrm>
          <a:prstGeom prst="rect">
            <a:avLst/>
          </a:prstGeom>
          <a:noFill/>
        </p:spPr>
        <p:txBody>
          <a:bodyPr wrap="square" rtlCol="0">
            <a:normAutofit/>
          </a:bodyPr>
          <a:lstStyle/>
          <a:p>
            <a:pPr marL="285750" indent="-285750">
              <a:buFont typeface="Arial" panose="020B0604020202020204" pitchFamily="34" charset="0"/>
              <a:buChar char="•"/>
            </a:pPr>
            <a:r>
              <a:rPr lang="en-US"/>
              <a:t>It can detect multiple objects in an image by detecting them sequentially</a:t>
            </a:r>
          </a:p>
        </p:txBody>
      </p:sp>
      <p:pic>
        <p:nvPicPr>
          <p:cNvPr id="6" name="Picture 5">
            <a:extLst>
              <a:ext uri="{FF2B5EF4-FFF2-40B4-BE49-F238E27FC236}">
                <a16:creationId xmlns:a16="http://schemas.microsoft.com/office/drawing/2014/main" id="{7015F876-0798-3B44-A7B0-00D923883F45}"/>
              </a:ext>
            </a:extLst>
          </p:cNvPr>
          <p:cNvPicPr>
            <a:picLocks noChangeAspect="1"/>
          </p:cNvPicPr>
          <p:nvPr/>
        </p:nvPicPr>
        <p:blipFill>
          <a:blip r:embed="rId3"/>
          <a:stretch>
            <a:fillRect/>
          </a:stretch>
        </p:blipFill>
        <p:spPr>
          <a:xfrm>
            <a:off x="2133600" y="1223861"/>
            <a:ext cx="5029200" cy="1362278"/>
          </a:xfrm>
          <a:prstGeom prst="rect">
            <a:avLst/>
          </a:prstGeom>
        </p:spPr>
      </p:pic>
    </p:spTree>
    <p:extLst>
      <p:ext uri="{BB962C8B-B14F-4D97-AF65-F5344CB8AC3E}">
        <p14:creationId xmlns:p14="http://schemas.microsoft.com/office/powerpoint/2010/main" val="343773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CC2F-74B3-1248-AEA0-F122AC9BCFCA}"/>
              </a:ext>
            </a:extLst>
          </p:cNvPr>
          <p:cNvSpPr>
            <a:spLocks noGrp="1"/>
          </p:cNvSpPr>
          <p:nvPr>
            <p:ph type="title"/>
          </p:nvPr>
        </p:nvSpPr>
        <p:spPr/>
        <p:txBody>
          <a:bodyPr/>
          <a:lstStyle/>
          <a:p>
            <a:r>
              <a:rPr lang="en-US"/>
              <a:t>Attention origins</a:t>
            </a:r>
          </a:p>
        </p:txBody>
      </p:sp>
      <p:sp>
        <p:nvSpPr>
          <p:cNvPr id="3" name="Content Placeholder 2">
            <a:extLst>
              <a:ext uri="{FF2B5EF4-FFF2-40B4-BE49-F238E27FC236}">
                <a16:creationId xmlns:a16="http://schemas.microsoft.com/office/drawing/2014/main" id="{211D6E82-19D3-AE48-9864-54E3166BC767}"/>
              </a:ext>
            </a:extLst>
          </p:cNvPr>
          <p:cNvSpPr>
            <a:spLocks noGrp="1"/>
          </p:cNvSpPr>
          <p:nvPr>
            <p:ph idx="1"/>
          </p:nvPr>
        </p:nvSpPr>
        <p:spPr>
          <a:xfrm>
            <a:off x="457200" y="1600201"/>
            <a:ext cx="8229600" cy="1371600"/>
          </a:xfrm>
        </p:spPr>
        <p:txBody>
          <a:bodyPr/>
          <a:lstStyle/>
          <a:p>
            <a:r>
              <a:rPr lang="en-US"/>
              <a:t>Naradaya-Watson in 1964 [Nadaraya 1964] proposed a way of thinking about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C12F5F-3F32-FA4A-B602-AE5BAD8F5FC0}"/>
                  </a:ext>
                </a:extLst>
              </p:cNvPr>
              <p:cNvSpPr txBox="1"/>
              <p:nvPr/>
            </p:nvSpPr>
            <p:spPr>
              <a:xfrm>
                <a:off x="3146898" y="3290500"/>
                <a:ext cx="2850204" cy="276999"/>
              </a:xfrm>
              <a:prstGeom prst="rect">
                <a:avLst/>
              </a:prstGeom>
              <a:noFill/>
            </p:spPr>
            <p:txBody>
              <a:bodyPr wrap="none" lIns="0" tIns="0" rIns="0" bIns="0" rtlCol="0">
                <a:spAutoFit/>
              </a:bodyPr>
              <a:lstStyle/>
              <a:p>
                <a14:m>
                  <m:oMath xmlns:m="http://schemas.openxmlformats.org/officeDocument/2006/math">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m:t>
                        </m:r>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1</m:t>
                        </m:r>
                      </m:sub>
                    </m:sSub>
                    <m:r>
                      <a:rPr lang="en-US" b="0" i="1">
                        <a:latin typeface="Cambria Math" panose="02040503050406030204" pitchFamily="18" charset="0"/>
                      </a:rPr>
                      <m:t>)</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2</m:t>
                        </m:r>
                      </m:sub>
                    </m:sSub>
                    <m:r>
                      <a:rPr lang="en-US" i="1">
                        <a:latin typeface="Cambria Math" panose="02040503050406030204" pitchFamily="18" charset="0"/>
                      </a:rPr>
                      <m:t>)</m:t>
                    </m:r>
                  </m:oMath>
                </a14:m>
                <a:r>
                  <a:rPr lang="en-US"/>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𝑛</m:t>
                        </m:r>
                      </m:sub>
                    </m:sSub>
                    <m:r>
                      <a:rPr lang="en-US" i="1">
                        <a:latin typeface="Cambria Math" panose="02040503050406030204" pitchFamily="18" charset="0"/>
                      </a:rPr>
                      <m:t>)</m:t>
                    </m:r>
                  </m:oMath>
                </a14:m>
                <a:r>
                  <a:rPr lang="en-US"/>
                  <a:t>}</a:t>
                </a:r>
              </a:p>
            </p:txBody>
          </p:sp>
        </mc:Choice>
        <mc:Fallback xmlns="">
          <p:sp>
            <p:nvSpPr>
              <p:cNvPr id="4" name="TextBox 3">
                <a:extLst>
                  <a:ext uri="{FF2B5EF4-FFF2-40B4-BE49-F238E27FC236}">
                    <a16:creationId xmlns:a16="http://schemas.microsoft.com/office/drawing/2014/main" id="{8CC12F5F-3F32-FA4A-B602-AE5BAD8F5FC0}"/>
                  </a:ext>
                </a:extLst>
              </p:cNvPr>
              <p:cNvSpPr txBox="1">
                <a:spLocks noRot="1" noChangeAspect="1" noMove="1" noResize="1" noEditPoints="1" noAdjustHandles="1" noChangeArrowheads="1" noChangeShapeType="1" noTextEdit="1"/>
              </p:cNvSpPr>
              <p:nvPr/>
            </p:nvSpPr>
            <p:spPr>
              <a:xfrm>
                <a:off x="3146898" y="3290500"/>
                <a:ext cx="2850204" cy="276999"/>
              </a:xfrm>
              <a:prstGeom prst="rect">
                <a:avLst/>
              </a:prstGeom>
              <a:blipFill>
                <a:blip r:embed="rId2"/>
                <a:stretch>
                  <a:fillRect l="-3540" t="-27273" r="-4425" b="-54545"/>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0F95A00-4EF2-704C-B835-41B21D3A681B}"/>
              </a:ext>
            </a:extLst>
          </p:cNvPr>
          <p:cNvCxnSpPr/>
          <p:nvPr/>
        </p:nvCxnSpPr>
        <p:spPr>
          <a:xfrm flipV="1">
            <a:off x="1752600" y="3886200"/>
            <a:ext cx="0" cy="198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096967-9409-8F4A-B527-5AF7C19BEF96}"/>
              </a:ext>
            </a:extLst>
          </p:cNvPr>
          <p:cNvCxnSpPr>
            <a:cxnSpLocks/>
          </p:cNvCxnSpPr>
          <p:nvPr/>
        </p:nvCxnSpPr>
        <p:spPr>
          <a:xfrm>
            <a:off x="1752600" y="58674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9D8329-24CE-2341-BE11-4267FBE6C15E}"/>
              </a:ext>
            </a:extLst>
          </p:cNvPr>
          <p:cNvSpPr txBox="1"/>
          <p:nvPr/>
        </p:nvSpPr>
        <p:spPr>
          <a:xfrm>
            <a:off x="1371600" y="3701532"/>
            <a:ext cx="287258" cy="369332"/>
          </a:xfrm>
          <a:prstGeom prst="rect">
            <a:avLst/>
          </a:prstGeom>
          <a:noFill/>
        </p:spPr>
        <p:txBody>
          <a:bodyPr wrap="none" rtlCol="0">
            <a:spAutoFit/>
          </a:bodyPr>
          <a:lstStyle/>
          <a:p>
            <a:r>
              <a:rPr lang="en-US" i="1"/>
              <a:t>y</a:t>
            </a:r>
          </a:p>
        </p:txBody>
      </p:sp>
      <p:sp>
        <p:nvSpPr>
          <p:cNvPr id="12" name="Oval 11">
            <a:extLst>
              <a:ext uri="{FF2B5EF4-FFF2-40B4-BE49-F238E27FC236}">
                <a16:creationId xmlns:a16="http://schemas.microsoft.com/office/drawing/2014/main" id="{5B796D58-9167-394F-BC76-EAABE0800E3A}"/>
              </a:ext>
            </a:extLst>
          </p:cNvPr>
          <p:cNvSpPr/>
          <p:nvPr/>
        </p:nvSpPr>
        <p:spPr>
          <a:xfrm>
            <a:off x="22098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8FFC05-22B6-5F47-825B-3F308FD338EA}"/>
              </a:ext>
            </a:extLst>
          </p:cNvPr>
          <p:cNvSpPr/>
          <p:nvPr/>
        </p:nvSpPr>
        <p:spPr>
          <a:xfrm>
            <a:off x="2821379" y="468481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FD99A16-BF34-BC43-89C6-3D00DC732350}"/>
              </a:ext>
            </a:extLst>
          </p:cNvPr>
          <p:cNvSpPr/>
          <p:nvPr/>
        </p:nvSpPr>
        <p:spPr>
          <a:xfrm>
            <a:off x="2649187" y="445324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F9BC5A-319B-2B42-9BFE-76AA73775ADC}"/>
              </a:ext>
            </a:extLst>
          </p:cNvPr>
          <p:cNvSpPr/>
          <p:nvPr/>
        </p:nvSpPr>
        <p:spPr>
          <a:xfrm>
            <a:off x="3231078" y="41148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27BED7-42A4-F644-B8E1-6818878B72F6}"/>
              </a:ext>
            </a:extLst>
          </p:cNvPr>
          <p:cNvSpPr/>
          <p:nvPr/>
        </p:nvSpPr>
        <p:spPr>
          <a:xfrm>
            <a:off x="3100450" y="460168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BC6D4B-4A99-4448-8601-3C9F748ACAD4}"/>
              </a:ext>
            </a:extLst>
          </p:cNvPr>
          <p:cNvSpPr/>
          <p:nvPr/>
        </p:nvSpPr>
        <p:spPr>
          <a:xfrm>
            <a:off x="3593276" y="399604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28551FE-1466-C84B-9736-E75CD3DD2834}"/>
              </a:ext>
            </a:extLst>
          </p:cNvPr>
          <p:cNvSpPr/>
          <p:nvPr/>
        </p:nvSpPr>
        <p:spPr>
          <a:xfrm>
            <a:off x="3896096" y="418605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0DFF05-11E4-DF42-823B-76A9E732AFE4}"/>
              </a:ext>
            </a:extLst>
          </p:cNvPr>
          <p:cNvSpPr/>
          <p:nvPr/>
        </p:nvSpPr>
        <p:spPr>
          <a:xfrm>
            <a:off x="3593276" y="427165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49C3A5-4E0D-A944-B27A-2D04A5775A39}"/>
              </a:ext>
            </a:extLst>
          </p:cNvPr>
          <p:cNvSpPr/>
          <p:nvPr/>
        </p:nvSpPr>
        <p:spPr>
          <a:xfrm>
            <a:off x="4133602" y="462544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B4A5A7B-DF90-E248-8618-B84BB318506F}"/>
              </a:ext>
            </a:extLst>
          </p:cNvPr>
          <p:cNvSpPr/>
          <p:nvPr/>
        </p:nvSpPr>
        <p:spPr>
          <a:xfrm>
            <a:off x="2441368" y="48213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C4905C-7DC4-8A4C-BC67-630E10011D69}"/>
              </a:ext>
            </a:extLst>
          </p:cNvPr>
          <p:cNvSpPr/>
          <p:nvPr/>
        </p:nvSpPr>
        <p:spPr>
          <a:xfrm>
            <a:off x="2203863" y="496388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67B63C-5599-EE4B-BEA0-CBB38D54FF1D}"/>
              </a:ext>
            </a:extLst>
          </p:cNvPr>
          <p:cNvSpPr/>
          <p:nvPr/>
        </p:nvSpPr>
        <p:spPr>
          <a:xfrm>
            <a:off x="2328552" y="520139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D257CB6-BB3E-A34E-B1BD-E56CE81F9534}"/>
              </a:ext>
            </a:extLst>
          </p:cNvPr>
          <p:cNvSpPr/>
          <p:nvPr/>
        </p:nvSpPr>
        <p:spPr>
          <a:xfrm>
            <a:off x="1972293" y="518357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E4DFBE-B59D-1C44-A22B-4939EB6112E2}"/>
              </a:ext>
            </a:extLst>
          </p:cNvPr>
          <p:cNvSpPr/>
          <p:nvPr/>
        </p:nvSpPr>
        <p:spPr>
          <a:xfrm>
            <a:off x="4151415" y="43701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51DE3A-5E4B-414B-86BC-57CDF182732A}"/>
              </a:ext>
            </a:extLst>
          </p:cNvPr>
          <p:cNvSpPr/>
          <p:nvPr/>
        </p:nvSpPr>
        <p:spPr>
          <a:xfrm>
            <a:off x="4374573"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AE18777-1C48-A441-95E9-510FCA4B5460}"/>
              </a:ext>
            </a:extLst>
          </p:cNvPr>
          <p:cNvSpPr txBox="1"/>
          <p:nvPr/>
        </p:nvSpPr>
        <p:spPr>
          <a:xfrm>
            <a:off x="5425538" y="4425024"/>
            <a:ext cx="3548857" cy="646331"/>
          </a:xfrm>
          <a:prstGeom prst="rect">
            <a:avLst/>
          </a:prstGeom>
          <a:noFill/>
        </p:spPr>
        <p:txBody>
          <a:bodyPr wrap="none" rtlCol="0">
            <a:spAutoFit/>
          </a:bodyPr>
          <a:lstStyle/>
          <a:p>
            <a:r>
              <a:rPr lang="en-US"/>
              <a:t>Non-parametric prediction of a new</a:t>
            </a:r>
            <a:br>
              <a:rPr lang="en-US"/>
            </a:br>
            <a:r>
              <a:rPr lang="en-US"/>
              <a:t>datapoint </a:t>
            </a:r>
            <a:r>
              <a:rPr lang="en-US" i="1"/>
              <a:t>x’</a:t>
            </a:r>
            <a:r>
              <a:rPr lang="en-US"/>
              <a: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BAD203-3FC8-384C-82AB-6A72690E98C4}"/>
                  </a:ext>
                </a:extLst>
              </p:cNvPr>
              <p:cNvSpPr txBox="1"/>
              <p:nvPr/>
            </p:nvSpPr>
            <p:spPr>
              <a:xfrm>
                <a:off x="5579202" y="5311324"/>
                <a:ext cx="258667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𝑛</m:t>
                          </m:r>
                        </m:den>
                      </m:f>
                      <m:r>
                        <a:rPr lang="en-US" b="0" i="1">
                          <a:latin typeface="Cambria Math" panose="02040503050406030204" pitchFamily="18" charset="0"/>
                        </a:rPr>
                        <m:t> </m:t>
                      </m:r>
                      <m:sSub>
                        <m:sSubPr>
                          <m:ctrlPr>
                            <a:rPr lang="en-US" b="0" i="1">
                              <a:latin typeface="Cambria Math" panose="02040503050406030204" pitchFamily="18" charset="0"/>
                            </a:rPr>
                          </m:ctrlPr>
                        </m:sSubPr>
                        <m:e>
                          <m:r>
                            <a:rPr lang="en-US" b="0" i="1">
                              <a:latin typeface="Cambria Math" panose="02040503050406030204" pitchFamily="18" charset="0"/>
                            </a:rPr>
                            <m:t>(</m:t>
                          </m:r>
                          <m:r>
                            <a:rPr lang="en-US" b="0" i="1">
                              <a:latin typeface="Cambria Math" panose="02040503050406030204" pitchFamily="18" charset="0"/>
                            </a:rPr>
                            <m:t>𝑦</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2</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𝑛</m:t>
                          </m:r>
                        </m:sub>
                      </m:sSub>
                      <m:r>
                        <a:rPr lang="en-US" b="0" i="1">
                          <a:latin typeface="Cambria Math" panose="02040503050406030204" pitchFamily="18" charset="0"/>
                        </a:rPr>
                        <m:t>)</m:t>
                      </m:r>
                    </m:oMath>
                  </m:oMathPara>
                </a14:m>
                <a:endParaRPr lang="en-US"/>
              </a:p>
            </p:txBody>
          </p:sp>
        </mc:Choice>
        <mc:Fallback xmlns="">
          <p:sp>
            <p:nvSpPr>
              <p:cNvPr id="28" name="TextBox 27">
                <a:extLst>
                  <a:ext uri="{FF2B5EF4-FFF2-40B4-BE49-F238E27FC236}">
                    <a16:creationId xmlns:a16="http://schemas.microsoft.com/office/drawing/2014/main" id="{56BAD203-3FC8-384C-82AB-6A72690E98C4}"/>
                  </a:ext>
                </a:extLst>
              </p:cNvPr>
              <p:cNvSpPr txBox="1">
                <a:spLocks noRot="1" noChangeAspect="1" noMove="1" noResize="1" noEditPoints="1" noAdjustHandles="1" noChangeArrowheads="1" noChangeShapeType="1" noTextEdit="1"/>
              </p:cNvSpPr>
              <p:nvPr/>
            </p:nvSpPr>
            <p:spPr>
              <a:xfrm>
                <a:off x="5579202" y="5311324"/>
                <a:ext cx="2586670" cy="520399"/>
              </a:xfrm>
              <a:prstGeom prst="rect">
                <a:avLst/>
              </a:prstGeom>
              <a:blipFill>
                <a:blip r:embed="rId3"/>
                <a:stretch>
                  <a:fillRect l="-1951" t="-4762" r="-2439" b="-952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FD1374-807D-5144-BEE6-1FA17EA5803B}"/>
              </a:ext>
            </a:extLst>
          </p:cNvPr>
          <p:cNvSpPr txBox="1"/>
          <p:nvPr/>
        </p:nvSpPr>
        <p:spPr>
          <a:xfrm>
            <a:off x="3138550" y="5860513"/>
            <a:ext cx="347531" cy="369332"/>
          </a:xfrm>
          <a:prstGeom prst="rect">
            <a:avLst/>
          </a:prstGeom>
          <a:noFill/>
        </p:spPr>
        <p:txBody>
          <a:bodyPr wrap="none" rtlCol="0">
            <a:spAutoFit/>
          </a:bodyPr>
          <a:lstStyle/>
          <a:p>
            <a:r>
              <a:rPr lang="en-US" i="1"/>
              <a:t>x</a:t>
            </a:r>
            <a:r>
              <a:rPr lang="en-US"/>
              <a:t>’</a:t>
            </a:r>
          </a:p>
        </p:txBody>
      </p:sp>
      <p:cxnSp>
        <p:nvCxnSpPr>
          <p:cNvPr id="9" name="Straight Connector 8">
            <a:extLst>
              <a:ext uri="{FF2B5EF4-FFF2-40B4-BE49-F238E27FC236}">
                <a16:creationId xmlns:a16="http://schemas.microsoft.com/office/drawing/2014/main" id="{93AB715F-BB5E-FE40-8C84-E882C7B15771}"/>
              </a:ext>
            </a:extLst>
          </p:cNvPr>
          <p:cNvCxnSpPr/>
          <p:nvPr/>
        </p:nvCxnSpPr>
        <p:spPr>
          <a:xfrm>
            <a:off x="1752599" y="4639789"/>
            <a:ext cx="26981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AC81A9-DB26-A14C-B31E-85C280066A16}"/>
              </a:ext>
            </a:extLst>
          </p:cNvPr>
          <p:cNvCxnSpPr>
            <a:cxnSpLocks/>
            <a:stCxn id="5" idx="0"/>
          </p:cNvCxnSpPr>
          <p:nvPr/>
        </p:nvCxnSpPr>
        <p:spPr>
          <a:xfrm flipH="1" flipV="1">
            <a:off x="3312315" y="4639789"/>
            <a:ext cx="1" cy="122072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28E9C5B-CDA3-3944-A0B0-28F1B4E6E3C4}"/>
              </a:ext>
            </a:extLst>
          </p:cNvPr>
          <p:cNvSpPr txBox="1"/>
          <p:nvPr/>
        </p:nvSpPr>
        <p:spPr>
          <a:xfrm>
            <a:off x="1443540" y="4446320"/>
            <a:ext cx="353558" cy="369332"/>
          </a:xfrm>
          <a:prstGeom prst="rect">
            <a:avLst/>
          </a:prstGeom>
          <a:noFill/>
        </p:spPr>
        <p:txBody>
          <a:bodyPr wrap="none" rtlCol="0">
            <a:spAutoFit/>
          </a:bodyPr>
          <a:lstStyle/>
          <a:p>
            <a:r>
              <a:rPr lang="en-US" i="1"/>
              <a:t>y</a:t>
            </a:r>
            <a:r>
              <a:rPr lang="en-US"/>
              <a:t>’</a:t>
            </a:r>
          </a:p>
        </p:txBody>
      </p:sp>
    </p:spTree>
    <p:extLst>
      <p:ext uri="{BB962C8B-B14F-4D97-AF65-F5344CB8AC3E}">
        <p14:creationId xmlns:p14="http://schemas.microsoft.com/office/powerpoint/2010/main" val="3528236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56082-30CD-454D-8BEA-BA0523298557}"/>
              </a:ext>
            </a:extLst>
          </p:cNvPr>
          <p:cNvSpPr>
            <a:spLocks noGrp="1"/>
          </p:cNvSpPr>
          <p:nvPr>
            <p:ph type="title"/>
          </p:nvPr>
        </p:nvSpPr>
        <p:spPr/>
        <p:txBody>
          <a:bodyPr/>
          <a:lstStyle/>
          <a:p>
            <a:r>
              <a:rPr lang="en-US"/>
              <a:t>Recommendation systems</a:t>
            </a:r>
          </a:p>
        </p:txBody>
      </p:sp>
      <p:pic>
        <p:nvPicPr>
          <p:cNvPr id="4" name="Picture 3">
            <a:extLst>
              <a:ext uri="{FF2B5EF4-FFF2-40B4-BE49-F238E27FC236}">
                <a16:creationId xmlns:a16="http://schemas.microsoft.com/office/drawing/2014/main" id="{6625DC58-6F2F-F44C-B1E6-1CF77FA28B29}"/>
              </a:ext>
            </a:extLst>
          </p:cNvPr>
          <p:cNvPicPr>
            <a:picLocks noChangeAspect="1"/>
          </p:cNvPicPr>
          <p:nvPr/>
        </p:nvPicPr>
        <p:blipFill>
          <a:blip r:embed="rId2"/>
          <a:stretch>
            <a:fillRect/>
          </a:stretch>
        </p:blipFill>
        <p:spPr>
          <a:xfrm>
            <a:off x="3913948" y="3200400"/>
            <a:ext cx="4569652" cy="3009900"/>
          </a:xfrm>
          <a:prstGeom prst="rect">
            <a:avLst/>
          </a:prstGeom>
        </p:spPr>
      </p:pic>
      <p:pic>
        <p:nvPicPr>
          <p:cNvPr id="5" name="Picture 4">
            <a:extLst>
              <a:ext uri="{FF2B5EF4-FFF2-40B4-BE49-F238E27FC236}">
                <a16:creationId xmlns:a16="http://schemas.microsoft.com/office/drawing/2014/main" id="{93E060F8-BDB4-B64C-A1C4-F2C1D54467F4}"/>
              </a:ext>
            </a:extLst>
          </p:cNvPr>
          <p:cNvPicPr>
            <a:picLocks noChangeAspect="1"/>
          </p:cNvPicPr>
          <p:nvPr/>
        </p:nvPicPr>
        <p:blipFill>
          <a:blip r:embed="rId3"/>
          <a:stretch>
            <a:fillRect/>
          </a:stretch>
        </p:blipFill>
        <p:spPr>
          <a:xfrm>
            <a:off x="285750" y="3403600"/>
            <a:ext cx="3645980" cy="2603500"/>
          </a:xfrm>
          <a:prstGeom prst="rect">
            <a:avLst/>
          </a:prstGeom>
        </p:spPr>
      </p:pic>
      <p:pic>
        <p:nvPicPr>
          <p:cNvPr id="6" name="Picture 5">
            <a:extLst>
              <a:ext uri="{FF2B5EF4-FFF2-40B4-BE49-F238E27FC236}">
                <a16:creationId xmlns:a16="http://schemas.microsoft.com/office/drawing/2014/main" id="{BE739FD0-6A02-0046-B223-CD874B5B0D71}"/>
              </a:ext>
            </a:extLst>
          </p:cNvPr>
          <p:cNvPicPr>
            <a:picLocks noChangeAspect="1"/>
          </p:cNvPicPr>
          <p:nvPr/>
        </p:nvPicPr>
        <p:blipFill>
          <a:blip r:embed="rId4"/>
          <a:stretch>
            <a:fillRect/>
          </a:stretch>
        </p:blipFill>
        <p:spPr>
          <a:xfrm>
            <a:off x="0" y="1344001"/>
            <a:ext cx="9144000" cy="1666947"/>
          </a:xfrm>
          <a:prstGeom prst="rect">
            <a:avLst/>
          </a:prstGeom>
        </p:spPr>
      </p:pic>
    </p:spTree>
    <p:extLst>
      <p:ext uri="{BB962C8B-B14F-4D97-AF65-F5344CB8AC3E}">
        <p14:creationId xmlns:p14="http://schemas.microsoft.com/office/powerpoint/2010/main" val="1803654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E1DE-6406-7C4A-A7C3-2B050EEA8931}"/>
              </a:ext>
            </a:extLst>
          </p:cNvPr>
          <p:cNvSpPr>
            <a:spLocks noGrp="1"/>
          </p:cNvSpPr>
          <p:nvPr>
            <p:ph type="title"/>
          </p:nvPr>
        </p:nvSpPr>
        <p:spPr/>
        <p:txBody>
          <a:bodyPr/>
          <a:lstStyle/>
          <a:p>
            <a:r>
              <a:rPr lang="en-US"/>
              <a:t>Attention: Intepretability</a:t>
            </a:r>
          </a:p>
        </p:txBody>
      </p:sp>
      <p:sp>
        <p:nvSpPr>
          <p:cNvPr id="3" name="Content Placeholder 2">
            <a:extLst>
              <a:ext uri="{FF2B5EF4-FFF2-40B4-BE49-F238E27FC236}">
                <a16:creationId xmlns:a16="http://schemas.microsoft.com/office/drawing/2014/main" id="{E4D13E82-3457-3247-A73D-250A249F2694}"/>
              </a:ext>
            </a:extLst>
          </p:cNvPr>
          <p:cNvSpPr>
            <a:spLocks noGrp="1"/>
          </p:cNvSpPr>
          <p:nvPr>
            <p:ph idx="1"/>
          </p:nvPr>
        </p:nvSpPr>
        <p:spPr>
          <a:xfrm>
            <a:off x="457200" y="1600201"/>
            <a:ext cx="8229600" cy="1676400"/>
          </a:xfrm>
        </p:spPr>
        <p:txBody>
          <a:bodyPr/>
          <a:lstStyle/>
          <a:p>
            <a:r>
              <a:rPr lang="en-US"/>
              <a:t>The attention values are excellent sources of interpretability: where is the model paying attention to?</a:t>
            </a:r>
          </a:p>
        </p:txBody>
      </p:sp>
      <p:pic>
        <p:nvPicPr>
          <p:cNvPr id="4" name="Picture 3">
            <a:extLst>
              <a:ext uri="{FF2B5EF4-FFF2-40B4-BE49-F238E27FC236}">
                <a16:creationId xmlns:a16="http://schemas.microsoft.com/office/drawing/2014/main" id="{1CEB11D6-935E-D34A-A03B-6E534EDF88C7}"/>
              </a:ext>
            </a:extLst>
          </p:cNvPr>
          <p:cNvPicPr>
            <a:picLocks noChangeAspect="1"/>
          </p:cNvPicPr>
          <p:nvPr/>
        </p:nvPicPr>
        <p:blipFill>
          <a:blip r:embed="rId2"/>
          <a:stretch>
            <a:fillRect/>
          </a:stretch>
        </p:blipFill>
        <p:spPr>
          <a:xfrm>
            <a:off x="228600" y="3276600"/>
            <a:ext cx="3233750" cy="3073399"/>
          </a:xfrm>
          <a:prstGeom prst="rect">
            <a:avLst/>
          </a:prstGeom>
        </p:spPr>
      </p:pic>
      <p:pic>
        <p:nvPicPr>
          <p:cNvPr id="5" name="Picture 4">
            <a:extLst>
              <a:ext uri="{FF2B5EF4-FFF2-40B4-BE49-F238E27FC236}">
                <a16:creationId xmlns:a16="http://schemas.microsoft.com/office/drawing/2014/main" id="{A9DAC71A-444F-0D4C-9AAE-8B20AD593F0D}"/>
              </a:ext>
            </a:extLst>
          </p:cNvPr>
          <p:cNvPicPr>
            <a:picLocks noChangeAspect="1"/>
          </p:cNvPicPr>
          <p:nvPr/>
        </p:nvPicPr>
        <p:blipFill>
          <a:blip r:embed="rId3"/>
          <a:stretch>
            <a:fillRect/>
          </a:stretch>
        </p:blipFill>
        <p:spPr>
          <a:xfrm>
            <a:off x="3581400" y="3429000"/>
            <a:ext cx="5501987" cy="3073399"/>
          </a:xfrm>
          <a:prstGeom prst="rect">
            <a:avLst/>
          </a:prstGeom>
        </p:spPr>
      </p:pic>
    </p:spTree>
    <p:extLst>
      <p:ext uri="{BB962C8B-B14F-4D97-AF65-F5344CB8AC3E}">
        <p14:creationId xmlns:p14="http://schemas.microsoft.com/office/powerpoint/2010/main" val="2645049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A435-16D7-9D42-BD91-2D264867C8BD}"/>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77F5EE7E-BE1D-464F-8133-6F8F975F83DB}"/>
              </a:ext>
            </a:extLst>
          </p:cNvPr>
          <p:cNvSpPr>
            <a:spLocks noGrp="1"/>
          </p:cNvSpPr>
          <p:nvPr>
            <p:ph idx="1"/>
          </p:nvPr>
        </p:nvSpPr>
        <p:spPr/>
        <p:txBody>
          <a:bodyPr/>
          <a:lstStyle/>
          <a:p>
            <a:r>
              <a:rPr lang="en-US"/>
              <a:t>Attention has lead to significant gains in performance</a:t>
            </a:r>
          </a:p>
          <a:p>
            <a:r>
              <a:rPr lang="en-US"/>
              <a:t>Attention also helps with interpretability</a:t>
            </a:r>
          </a:p>
          <a:p>
            <a:r>
              <a:rPr lang="en-US"/>
              <a:t>Attention also helps with computational performance</a:t>
            </a:r>
          </a:p>
          <a:p>
            <a:r>
              <a:rPr lang="en-US"/>
              <a:t>New developments in NLP are mostly based on pure attention based architectures such as the Transformer</a:t>
            </a:r>
          </a:p>
          <a:p>
            <a:endParaRPr lang="en-US"/>
          </a:p>
        </p:txBody>
      </p:sp>
    </p:spTree>
    <p:extLst>
      <p:ext uri="{BB962C8B-B14F-4D97-AF65-F5344CB8AC3E}">
        <p14:creationId xmlns:p14="http://schemas.microsoft.com/office/powerpoint/2010/main" val="3051125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CC2F-74B3-1248-AEA0-F122AC9BCFCA}"/>
              </a:ext>
            </a:extLst>
          </p:cNvPr>
          <p:cNvSpPr>
            <a:spLocks noGrp="1"/>
          </p:cNvSpPr>
          <p:nvPr>
            <p:ph type="title"/>
          </p:nvPr>
        </p:nvSpPr>
        <p:spPr/>
        <p:txBody>
          <a:bodyPr/>
          <a:lstStyle/>
          <a:p>
            <a:r>
              <a:rPr lang="en-US"/>
              <a:t>Attention origins</a:t>
            </a:r>
          </a:p>
        </p:txBody>
      </p:sp>
      <p:sp>
        <p:nvSpPr>
          <p:cNvPr id="3" name="Content Placeholder 2">
            <a:extLst>
              <a:ext uri="{FF2B5EF4-FFF2-40B4-BE49-F238E27FC236}">
                <a16:creationId xmlns:a16="http://schemas.microsoft.com/office/drawing/2014/main" id="{211D6E82-19D3-AE48-9864-54E3166BC767}"/>
              </a:ext>
            </a:extLst>
          </p:cNvPr>
          <p:cNvSpPr>
            <a:spLocks noGrp="1"/>
          </p:cNvSpPr>
          <p:nvPr>
            <p:ph idx="1"/>
          </p:nvPr>
        </p:nvSpPr>
        <p:spPr>
          <a:xfrm>
            <a:off x="457200" y="1600201"/>
            <a:ext cx="8229600" cy="1371600"/>
          </a:xfrm>
        </p:spPr>
        <p:txBody>
          <a:bodyPr/>
          <a:lstStyle/>
          <a:p>
            <a:r>
              <a:rPr lang="en-US"/>
              <a:t>Naradaya-Watson in 1964 [Nadaraya 1964] proposed a way of thinking about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C12F5F-3F32-FA4A-B602-AE5BAD8F5FC0}"/>
                  </a:ext>
                </a:extLst>
              </p:cNvPr>
              <p:cNvSpPr txBox="1"/>
              <p:nvPr/>
            </p:nvSpPr>
            <p:spPr>
              <a:xfrm>
                <a:off x="3146898" y="3290500"/>
                <a:ext cx="2850204" cy="276999"/>
              </a:xfrm>
              <a:prstGeom prst="rect">
                <a:avLst/>
              </a:prstGeom>
              <a:noFill/>
            </p:spPr>
            <p:txBody>
              <a:bodyPr wrap="none" lIns="0" tIns="0" rIns="0" bIns="0" rtlCol="0">
                <a:spAutoFit/>
              </a:bodyPr>
              <a:lstStyle/>
              <a:p>
                <a14:m>
                  <m:oMath xmlns:m="http://schemas.openxmlformats.org/officeDocument/2006/math">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m:t>
                        </m:r>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1</m:t>
                        </m:r>
                      </m:sub>
                    </m:sSub>
                    <m:r>
                      <a:rPr lang="en-US" b="0" i="1">
                        <a:latin typeface="Cambria Math" panose="02040503050406030204" pitchFamily="18" charset="0"/>
                      </a:rPr>
                      <m:t>)</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2</m:t>
                        </m:r>
                      </m:sub>
                    </m:sSub>
                    <m:r>
                      <a:rPr lang="en-US" i="1">
                        <a:latin typeface="Cambria Math" panose="02040503050406030204" pitchFamily="18" charset="0"/>
                      </a:rPr>
                      <m:t>)</m:t>
                    </m:r>
                  </m:oMath>
                </a14:m>
                <a:r>
                  <a:rPr lang="en-US"/>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𝑛</m:t>
                        </m:r>
                      </m:sub>
                    </m:sSub>
                    <m:r>
                      <a:rPr lang="en-US" i="1">
                        <a:latin typeface="Cambria Math" panose="02040503050406030204" pitchFamily="18" charset="0"/>
                      </a:rPr>
                      <m:t>)</m:t>
                    </m:r>
                  </m:oMath>
                </a14:m>
                <a:r>
                  <a:rPr lang="en-US"/>
                  <a:t>}</a:t>
                </a:r>
              </a:p>
            </p:txBody>
          </p:sp>
        </mc:Choice>
        <mc:Fallback xmlns="">
          <p:sp>
            <p:nvSpPr>
              <p:cNvPr id="4" name="TextBox 3">
                <a:extLst>
                  <a:ext uri="{FF2B5EF4-FFF2-40B4-BE49-F238E27FC236}">
                    <a16:creationId xmlns:a16="http://schemas.microsoft.com/office/drawing/2014/main" id="{8CC12F5F-3F32-FA4A-B602-AE5BAD8F5FC0}"/>
                  </a:ext>
                </a:extLst>
              </p:cNvPr>
              <p:cNvSpPr txBox="1">
                <a:spLocks noRot="1" noChangeAspect="1" noMove="1" noResize="1" noEditPoints="1" noAdjustHandles="1" noChangeArrowheads="1" noChangeShapeType="1" noTextEdit="1"/>
              </p:cNvSpPr>
              <p:nvPr/>
            </p:nvSpPr>
            <p:spPr>
              <a:xfrm>
                <a:off x="3146898" y="3290500"/>
                <a:ext cx="2850204" cy="276999"/>
              </a:xfrm>
              <a:prstGeom prst="rect">
                <a:avLst/>
              </a:prstGeom>
              <a:blipFill>
                <a:blip r:embed="rId2"/>
                <a:stretch>
                  <a:fillRect l="-3540" t="-27273" r="-4425" b="-54545"/>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0F95A00-4EF2-704C-B835-41B21D3A681B}"/>
              </a:ext>
            </a:extLst>
          </p:cNvPr>
          <p:cNvCxnSpPr/>
          <p:nvPr/>
        </p:nvCxnSpPr>
        <p:spPr>
          <a:xfrm flipV="1">
            <a:off x="1752600" y="3886200"/>
            <a:ext cx="0" cy="198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096967-9409-8F4A-B527-5AF7C19BEF96}"/>
              </a:ext>
            </a:extLst>
          </p:cNvPr>
          <p:cNvCxnSpPr>
            <a:cxnSpLocks/>
          </p:cNvCxnSpPr>
          <p:nvPr/>
        </p:nvCxnSpPr>
        <p:spPr>
          <a:xfrm>
            <a:off x="1752600" y="58674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9D8329-24CE-2341-BE11-4267FBE6C15E}"/>
              </a:ext>
            </a:extLst>
          </p:cNvPr>
          <p:cNvSpPr txBox="1"/>
          <p:nvPr/>
        </p:nvSpPr>
        <p:spPr>
          <a:xfrm>
            <a:off x="1371600" y="3701532"/>
            <a:ext cx="287258" cy="369332"/>
          </a:xfrm>
          <a:prstGeom prst="rect">
            <a:avLst/>
          </a:prstGeom>
          <a:noFill/>
        </p:spPr>
        <p:txBody>
          <a:bodyPr wrap="none" rtlCol="0">
            <a:spAutoFit/>
          </a:bodyPr>
          <a:lstStyle/>
          <a:p>
            <a:r>
              <a:rPr lang="en-US" i="1"/>
              <a:t>y</a:t>
            </a:r>
          </a:p>
        </p:txBody>
      </p:sp>
      <p:sp>
        <p:nvSpPr>
          <p:cNvPr id="12" name="Oval 11">
            <a:extLst>
              <a:ext uri="{FF2B5EF4-FFF2-40B4-BE49-F238E27FC236}">
                <a16:creationId xmlns:a16="http://schemas.microsoft.com/office/drawing/2014/main" id="{5B796D58-9167-394F-BC76-EAABE0800E3A}"/>
              </a:ext>
            </a:extLst>
          </p:cNvPr>
          <p:cNvSpPr/>
          <p:nvPr/>
        </p:nvSpPr>
        <p:spPr>
          <a:xfrm>
            <a:off x="22098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8FFC05-22B6-5F47-825B-3F308FD338EA}"/>
              </a:ext>
            </a:extLst>
          </p:cNvPr>
          <p:cNvSpPr/>
          <p:nvPr/>
        </p:nvSpPr>
        <p:spPr>
          <a:xfrm>
            <a:off x="2821379" y="468481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FD99A16-BF34-BC43-89C6-3D00DC732350}"/>
              </a:ext>
            </a:extLst>
          </p:cNvPr>
          <p:cNvSpPr/>
          <p:nvPr/>
        </p:nvSpPr>
        <p:spPr>
          <a:xfrm>
            <a:off x="2649187" y="445324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F9BC5A-319B-2B42-9BFE-76AA73775ADC}"/>
              </a:ext>
            </a:extLst>
          </p:cNvPr>
          <p:cNvSpPr/>
          <p:nvPr/>
        </p:nvSpPr>
        <p:spPr>
          <a:xfrm>
            <a:off x="3231078" y="41148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27BED7-42A4-F644-B8E1-6818878B72F6}"/>
              </a:ext>
            </a:extLst>
          </p:cNvPr>
          <p:cNvSpPr/>
          <p:nvPr/>
        </p:nvSpPr>
        <p:spPr>
          <a:xfrm>
            <a:off x="3100450" y="460168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BC6D4B-4A99-4448-8601-3C9F748ACAD4}"/>
              </a:ext>
            </a:extLst>
          </p:cNvPr>
          <p:cNvSpPr/>
          <p:nvPr/>
        </p:nvSpPr>
        <p:spPr>
          <a:xfrm>
            <a:off x="3593276" y="399604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28551FE-1466-C84B-9736-E75CD3DD2834}"/>
              </a:ext>
            </a:extLst>
          </p:cNvPr>
          <p:cNvSpPr/>
          <p:nvPr/>
        </p:nvSpPr>
        <p:spPr>
          <a:xfrm>
            <a:off x="3896096" y="418605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0DFF05-11E4-DF42-823B-76A9E732AFE4}"/>
              </a:ext>
            </a:extLst>
          </p:cNvPr>
          <p:cNvSpPr/>
          <p:nvPr/>
        </p:nvSpPr>
        <p:spPr>
          <a:xfrm>
            <a:off x="3593276" y="427165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49C3A5-4E0D-A944-B27A-2D04A5775A39}"/>
              </a:ext>
            </a:extLst>
          </p:cNvPr>
          <p:cNvSpPr/>
          <p:nvPr/>
        </p:nvSpPr>
        <p:spPr>
          <a:xfrm>
            <a:off x="4133602" y="462544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B4A5A7B-DF90-E248-8618-B84BB318506F}"/>
              </a:ext>
            </a:extLst>
          </p:cNvPr>
          <p:cNvSpPr/>
          <p:nvPr/>
        </p:nvSpPr>
        <p:spPr>
          <a:xfrm>
            <a:off x="2441368" y="48213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C4905C-7DC4-8A4C-BC67-630E10011D69}"/>
              </a:ext>
            </a:extLst>
          </p:cNvPr>
          <p:cNvSpPr/>
          <p:nvPr/>
        </p:nvSpPr>
        <p:spPr>
          <a:xfrm>
            <a:off x="2203863" y="496388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67B63C-5599-EE4B-BEA0-CBB38D54FF1D}"/>
              </a:ext>
            </a:extLst>
          </p:cNvPr>
          <p:cNvSpPr/>
          <p:nvPr/>
        </p:nvSpPr>
        <p:spPr>
          <a:xfrm>
            <a:off x="2328552" y="520139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D257CB6-BB3E-A34E-B1BD-E56CE81F9534}"/>
              </a:ext>
            </a:extLst>
          </p:cNvPr>
          <p:cNvSpPr/>
          <p:nvPr/>
        </p:nvSpPr>
        <p:spPr>
          <a:xfrm>
            <a:off x="1972293" y="518357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E4DFBE-B59D-1C44-A22B-4939EB6112E2}"/>
              </a:ext>
            </a:extLst>
          </p:cNvPr>
          <p:cNvSpPr/>
          <p:nvPr/>
        </p:nvSpPr>
        <p:spPr>
          <a:xfrm>
            <a:off x="4151415" y="43701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51DE3A-5E4B-414B-86BC-57CDF182732A}"/>
              </a:ext>
            </a:extLst>
          </p:cNvPr>
          <p:cNvSpPr/>
          <p:nvPr/>
        </p:nvSpPr>
        <p:spPr>
          <a:xfrm>
            <a:off x="4374573"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AE18777-1C48-A441-95E9-510FCA4B5460}"/>
              </a:ext>
            </a:extLst>
          </p:cNvPr>
          <p:cNvSpPr txBox="1"/>
          <p:nvPr/>
        </p:nvSpPr>
        <p:spPr>
          <a:xfrm>
            <a:off x="5425538" y="4425024"/>
            <a:ext cx="3548857" cy="646331"/>
          </a:xfrm>
          <a:prstGeom prst="rect">
            <a:avLst/>
          </a:prstGeom>
          <a:noFill/>
        </p:spPr>
        <p:txBody>
          <a:bodyPr wrap="none" rtlCol="0">
            <a:spAutoFit/>
          </a:bodyPr>
          <a:lstStyle/>
          <a:p>
            <a:r>
              <a:rPr lang="en-US"/>
              <a:t>Non-parametric prediction of a new</a:t>
            </a:r>
            <a:br>
              <a:rPr lang="en-US"/>
            </a:br>
            <a:r>
              <a:rPr lang="en-US"/>
              <a:t>datapoint </a:t>
            </a:r>
            <a:r>
              <a:rPr lang="en-US" i="1"/>
              <a:t>x’</a:t>
            </a:r>
            <a:r>
              <a:rPr lang="en-US"/>
              <a: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BAD203-3FC8-384C-82AB-6A72690E98C4}"/>
                  </a:ext>
                </a:extLst>
              </p:cNvPr>
              <p:cNvSpPr txBox="1"/>
              <p:nvPr/>
            </p:nvSpPr>
            <p:spPr>
              <a:xfrm>
                <a:off x="5579202" y="5311324"/>
                <a:ext cx="2370008" cy="693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𝑛</m:t>
                          </m:r>
                        </m:den>
                      </m:f>
                      <m:r>
                        <a:rPr lang="en-US" b="0" i="1">
                          <a:latin typeface="Cambria Math" panose="02040503050406030204" pitchFamily="18" charset="0"/>
                        </a:rPr>
                        <m:t> </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𝑖</m:t>
                          </m:r>
                          <m:r>
                            <a:rPr lang="en-US" b="0" i="1">
                              <a:latin typeface="Cambria Math" panose="02040503050406030204" pitchFamily="18" charset="0"/>
                            </a:rPr>
                            <m:t>=1,…,</m:t>
                          </m:r>
                          <m:r>
                            <a:rPr lang="en-US" b="0" i="1">
                              <a:latin typeface="Cambria Math" panose="02040503050406030204" pitchFamily="18" charset="0"/>
                            </a:rPr>
                            <m:t>𝑛</m:t>
                          </m:r>
                        </m:sub>
                        <m:sup/>
                        <m:e>
                          <m:r>
                            <a:rPr lang="en-US" b="0" i="1">
                              <a:latin typeface="Cambria Math" panose="02040503050406030204" pitchFamily="18" charset="0"/>
                              <a:ea typeface="Cambria Math" panose="02040503050406030204" pitchFamily="18" charset="0"/>
                            </a:rPr>
                            <m:t>𝛼</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𝑦</m:t>
                              </m:r>
                            </m:e>
                            <m:sub>
                              <m:r>
                                <a:rPr lang="en-US" b="0" i="1">
                                  <a:latin typeface="Cambria Math" panose="02040503050406030204" pitchFamily="18" charset="0"/>
                                  <a:ea typeface="Cambria Math" panose="02040503050406030204" pitchFamily="18" charset="0"/>
                                </a:rPr>
                                <m:t>𝑖</m:t>
                              </m:r>
                            </m:sub>
                          </m:sSub>
                        </m:e>
                      </m:nary>
                    </m:oMath>
                  </m:oMathPara>
                </a14:m>
                <a:endParaRPr lang="en-US"/>
              </a:p>
            </p:txBody>
          </p:sp>
        </mc:Choice>
        <mc:Fallback xmlns="">
          <p:sp>
            <p:nvSpPr>
              <p:cNvPr id="28" name="TextBox 27">
                <a:extLst>
                  <a:ext uri="{FF2B5EF4-FFF2-40B4-BE49-F238E27FC236}">
                    <a16:creationId xmlns:a16="http://schemas.microsoft.com/office/drawing/2014/main" id="{56BAD203-3FC8-384C-82AB-6A72690E98C4}"/>
                  </a:ext>
                </a:extLst>
              </p:cNvPr>
              <p:cNvSpPr txBox="1">
                <a:spLocks noRot="1" noChangeAspect="1" noMove="1" noResize="1" noEditPoints="1" noAdjustHandles="1" noChangeArrowheads="1" noChangeShapeType="1" noTextEdit="1"/>
              </p:cNvSpPr>
              <p:nvPr/>
            </p:nvSpPr>
            <p:spPr>
              <a:xfrm>
                <a:off x="5579202" y="5311324"/>
                <a:ext cx="2370008" cy="693395"/>
              </a:xfrm>
              <a:prstGeom prst="rect">
                <a:avLst/>
              </a:prstGeom>
              <a:blipFill>
                <a:blip r:embed="rId3"/>
                <a:stretch>
                  <a:fillRect l="-2139" t="-143636" r="-535" b="-19272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FD1374-807D-5144-BEE6-1FA17EA5803B}"/>
              </a:ext>
            </a:extLst>
          </p:cNvPr>
          <p:cNvSpPr txBox="1"/>
          <p:nvPr/>
        </p:nvSpPr>
        <p:spPr>
          <a:xfrm>
            <a:off x="3138550" y="5860513"/>
            <a:ext cx="347531" cy="369332"/>
          </a:xfrm>
          <a:prstGeom prst="rect">
            <a:avLst/>
          </a:prstGeom>
          <a:noFill/>
        </p:spPr>
        <p:txBody>
          <a:bodyPr wrap="none" rtlCol="0">
            <a:spAutoFit/>
          </a:bodyPr>
          <a:lstStyle/>
          <a:p>
            <a:r>
              <a:rPr lang="en-US" i="1"/>
              <a:t>x</a:t>
            </a:r>
            <a:r>
              <a:rPr lang="en-US"/>
              <a:t>’</a:t>
            </a:r>
          </a:p>
        </p:txBody>
      </p:sp>
      <p:sp>
        <p:nvSpPr>
          <p:cNvPr id="31" name="TextBox 30">
            <a:extLst>
              <a:ext uri="{FF2B5EF4-FFF2-40B4-BE49-F238E27FC236}">
                <a16:creationId xmlns:a16="http://schemas.microsoft.com/office/drawing/2014/main" id="{D28E9C5B-CDA3-3944-A0B0-28F1B4E6E3C4}"/>
              </a:ext>
            </a:extLst>
          </p:cNvPr>
          <p:cNvSpPr txBox="1"/>
          <p:nvPr/>
        </p:nvSpPr>
        <p:spPr>
          <a:xfrm>
            <a:off x="1443540" y="4446320"/>
            <a:ext cx="353558" cy="369332"/>
          </a:xfrm>
          <a:prstGeom prst="rect">
            <a:avLst/>
          </a:prstGeom>
          <a:noFill/>
        </p:spPr>
        <p:txBody>
          <a:bodyPr wrap="none" rtlCol="0">
            <a:spAutoFit/>
          </a:bodyPr>
          <a:lstStyle/>
          <a:p>
            <a:r>
              <a:rPr lang="en-US" i="1"/>
              <a:t>y</a:t>
            </a:r>
            <a:r>
              <a:rPr lang="en-US"/>
              <a:t>’</a:t>
            </a:r>
          </a:p>
        </p:txBody>
      </p:sp>
      <p:sp>
        <p:nvSpPr>
          <p:cNvPr id="10" name="TextBox 9">
            <a:extLst>
              <a:ext uri="{FF2B5EF4-FFF2-40B4-BE49-F238E27FC236}">
                <a16:creationId xmlns:a16="http://schemas.microsoft.com/office/drawing/2014/main" id="{0E541CB5-3C05-BF4C-8624-6CBB816D69DD}"/>
              </a:ext>
            </a:extLst>
          </p:cNvPr>
          <p:cNvSpPr txBox="1"/>
          <p:nvPr/>
        </p:nvSpPr>
        <p:spPr>
          <a:xfrm>
            <a:off x="5568696" y="6373368"/>
            <a:ext cx="1930337" cy="369332"/>
          </a:xfrm>
          <a:prstGeom prst="rect">
            <a:avLst/>
          </a:prstGeom>
          <a:noFill/>
        </p:spPr>
        <p:txBody>
          <a:bodyPr wrap="none" rtlCol="0">
            <a:spAutoFit/>
          </a:bodyPr>
          <a:lstStyle/>
          <a:p>
            <a:r>
              <a:rPr lang="en-US"/>
              <a:t>Explain alpha(x, xi)</a:t>
            </a:r>
          </a:p>
        </p:txBody>
      </p:sp>
    </p:spTree>
    <p:extLst>
      <p:ext uri="{BB962C8B-B14F-4D97-AF65-F5344CB8AC3E}">
        <p14:creationId xmlns:p14="http://schemas.microsoft.com/office/powerpoint/2010/main" val="33480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CC2F-74B3-1248-AEA0-F122AC9BCFCA}"/>
              </a:ext>
            </a:extLst>
          </p:cNvPr>
          <p:cNvSpPr>
            <a:spLocks noGrp="1"/>
          </p:cNvSpPr>
          <p:nvPr>
            <p:ph type="title"/>
          </p:nvPr>
        </p:nvSpPr>
        <p:spPr/>
        <p:txBody>
          <a:bodyPr/>
          <a:lstStyle/>
          <a:p>
            <a:r>
              <a:rPr lang="en-US"/>
              <a:t>Attention origins</a:t>
            </a:r>
          </a:p>
        </p:txBody>
      </p:sp>
      <p:sp>
        <p:nvSpPr>
          <p:cNvPr id="3" name="Content Placeholder 2">
            <a:extLst>
              <a:ext uri="{FF2B5EF4-FFF2-40B4-BE49-F238E27FC236}">
                <a16:creationId xmlns:a16="http://schemas.microsoft.com/office/drawing/2014/main" id="{211D6E82-19D3-AE48-9864-54E3166BC767}"/>
              </a:ext>
            </a:extLst>
          </p:cNvPr>
          <p:cNvSpPr>
            <a:spLocks noGrp="1"/>
          </p:cNvSpPr>
          <p:nvPr>
            <p:ph idx="1"/>
          </p:nvPr>
        </p:nvSpPr>
        <p:spPr>
          <a:xfrm>
            <a:off x="457200" y="1600201"/>
            <a:ext cx="8229600" cy="1371600"/>
          </a:xfrm>
        </p:spPr>
        <p:txBody>
          <a:bodyPr/>
          <a:lstStyle/>
          <a:p>
            <a:r>
              <a:rPr lang="en-US"/>
              <a:t>Naradaya-Watson in 1964 [Nadaraya 1964] proposed a way of thinking about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C12F5F-3F32-FA4A-B602-AE5BAD8F5FC0}"/>
                  </a:ext>
                </a:extLst>
              </p:cNvPr>
              <p:cNvSpPr txBox="1"/>
              <p:nvPr/>
            </p:nvSpPr>
            <p:spPr>
              <a:xfrm>
                <a:off x="3146898" y="3290500"/>
                <a:ext cx="2850204" cy="276999"/>
              </a:xfrm>
              <a:prstGeom prst="rect">
                <a:avLst/>
              </a:prstGeom>
              <a:noFill/>
            </p:spPr>
            <p:txBody>
              <a:bodyPr wrap="none" lIns="0" tIns="0" rIns="0" bIns="0" rtlCol="0">
                <a:spAutoFit/>
              </a:bodyPr>
              <a:lstStyle/>
              <a:p>
                <a14:m>
                  <m:oMath xmlns:m="http://schemas.openxmlformats.org/officeDocument/2006/math">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m:t>
                        </m:r>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1</m:t>
                        </m:r>
                      </m:sub>
                    </m:sSub>
                    <m:r>
                      <a:rPr lang="en-US" b="0" i="1">
                        <a:latin typeface="Cambria Math" panose="02040503050406030204" pitchFamily="18" charset="0"/>
                      </a:rPr>
                      <m:t>)</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2</m:t>
                        </m:r>
                      </m:sub>
                    </m:sSub>
                    <m:r>
                      <a:rPr lang="en-US" i="1">
                        <a:latin typeface="Cambria Math" panose="02040503050406030204" pitchFamily="18" charset="0"/>
                      </a:rPr>
                      <m:t>)</m:t>
                    </m:r>
                  </m:oMath>
                </a14:m>
                <a:r>
                  <a:rPr lang="en-US"/>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𝑛</m:t>
                        </m:r>
                      </m:sub>
                    </m:sSub>
                    <m:r>
                      <a:rPr lang="en-US" i="1">
                        <a:latin typeface="Cambria Math" panose="02040503050406030204" pitchFamily="18" charset="0"/>
                      </a:rPr>
                      <m:t>)</m:t>
                    </m:r>
                  </m:oMath>
                </a14:m>
                <a:r>
                  <a:rPr lang="en-US"/>
                  <a:t>}</a:t>
                </a:r>
              </a:p>
            </p:txBody>
          </p:sp>
        </mc:Choice>
        <mc:Fallback xmlns="">
          <p:sp>
            <p:nvSpPr>
              <p:cNvPr id="4" name="TextBox 3">
                <a:extLst>
                  <a:ext uri="{FF2B5EF4-FFF2-40B4-BE49-F238E27FC236}">
                    <a16:creationId xmlns:a16="http://schemas.microsoft.com/office/drawing/2014/main" id="{8CC12F5F-3F32-FA4A-B602-AE5BAD8F5FC0}"/>
                  </a:ext>
                </a:extLst>
              </p:cNvPr>
              <p:cNvSpPr txBox="1">
                <a:spLocks noRot="1" noChangeAspect="1" noMove="1" noResize="1" noEditPoints="1" noAdjustHandles="1" noChangeArrowheads="1" noChangeShapeType="1" noTextEdit="1"/>
              </p:cNvSpPr>
              <p:nvPr/>
            </p:nvSpPr>
            <p:spPr>
              <a:xfrm>
                <a:off x="3146898" y="3290500"/>
                <a:ext cx="2850204" cy="276999"/>
              </a:xfrm>
              <a:prstGeom prst="rect">
                <a:avLst/>
              </a:prstGeom>
              <a:blipFill>
                <a:blip r:embed="rId2"/>
                <a:stretch>
                  <a:fillRect l="-3540" t="-27273" r="-4425" b="-54545"/>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0F95A00-4EF2-704C-B835-41B21D3A681B}"/>
              </a:ext>
            </a:extLst>
          </p:cNvPr>
          <p:cNvCxnSpPr/>
          <p:nvPr/>
        </p:nvCxnSpPr>
        <p:spPr>
          <a:xfrm flipV="1">
            <a:off x="1752600" y="3886200"/>
            <a:ext cx="0" cy="198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096967-9409-8F4A-B527-5AF7C19BEF96}"/>
              </a:ext>
            </a:extLst>
          </p:cNvPr>
          <p:cNvCxnSpPr>
            <a:cxnSpLocks/>
          </p:cNvCxnSpPr>
          <p:nvPr/>
        </p:nvCxnSpPr>
        <p:spPr>
          <a:xfrm>
            <a:off x="1752600" y="58674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9D8329-24CE-2341-BE11-4267FBE6C15E}"/>
              </a:ext>
            </a:extLst>
          </p:cNvPr>
          <p:cNvSpPr txBox="1"/>
          <p:nvPr/>
        </p:nvSpPr>
        <p:spPr>
          <a:xfrm>
            <a:off x="1371600" y="3701532"/>
            <a:ext cx="287258" cy="369332"/>
          </a:xfrm>
          <a:prstGeom prst="rect">
            <a:avLst/>
          </a:prstGeom>
          <a:noFill/>
        </p:spPr>
        <p:txBody>
          <a:bodyPr wrap="none" rtlCol="0">
            <a:spAutoFit/>
          </a:bodyPr>
          <a:lstStyle/>
          <a:p>
            <a:r>
              <a:rPr lang="en-US" i="1"/>
              <a:t>y</a:t>
            </a:r>
          </a:p>
        </p:txBody>
      </p:sp>
      <p:sp>
        <p:nvSpPr>
          <p:cNvPr id="12" name="Oval 11">
            <a:extLst>
              <a:ext uri="{FF2B5EF4-FFF2-40B4-BE49-F238E27FC236}">
                <a16:creationId xmlns:a16="http://schemas.microsoft.com/office/drawing/2014/main" id="{5B796D58-9167-394F-BC76-EAABE0800E3A}"/>
              </a:ext>
            </a:extLst>
          </p:cNvPr>
          <p:cNvSpPr/>
          <p:nvPr/>
        </p:nvSpPr>
        <p:spPr>
          <a:xfrm>
            <a:off x="22098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8FFC05-22B6-5F47-825B-3F308FD338EA}"/>
              </a:ext>
            </a:extLst>
          </p:cNvPr>
          <p:cNvSpPr/>
          <p:nvPr/>
        </p:nvSpPr>
        <p:spPr>
          <a:xfrm>
            <a:off x="2821379" y="468481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FD99A16-BF34-BC43-89C6-3D00DC732350}"/>
              </a:ext>
            </a:extLst>
          </p:cNvPr>
          <p:cNvSpPr/>
          <p:nvPr/>
        </p:nvSpPr>
        <p:spPr>
          <a:xfrm>
            <a:off x="2649187" y="445324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F9BC5A-319B-2B42-9BFE-76AA73775ADC}"/>
              </a:ext>
            </a:extLst>
          </p:cNvPr>
          <p:cNvSpPr/>
          <p:nvPr/>
        </p:nvSpPr>
        <p:spPr>
          <a:xfrm>
            <a:off x="3231078" y="41148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27BED7-42A4-F644-B8E1-6818878B72F6}"/>
              </a:ext>
            </a:extLst>
          </p:cNvPr>
          <p:cNvSpPr/>
          <p:nvPr/>
        </p:nvSpPr>
        <p:spPr>
          <a:xfrm>
            <a:off x="3100450" y="460168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BC6D4B-4A99-4448-8601-3C9F748ACAD4}"/>
              </a:ext>
            </a:extLst>
          </p:cNvPr>
          <p:cNvSpPr/>
          <p:nvPr/>
        </p:nvSpPr>
        <p:spPr>
          <a:xfrm>
            <a:off x="3593276" y="399604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28551FE-1466-C84B-9736-E75CD3DD2834}"/>
              </a:ext>
            </a:extLst>
          </p:cNvPr>
          <p:cNvSpPr/>
          <p:nvPr/>
        </p:nvSpPr>
        <p:spPr>
          <a:xfrm>
            <a:off x="3896096" y="418605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0DFF05-11E4-DF42-823B-76A9E732AFE4}"/>
              </a:ext>
            </a:extLst>
          </p:cNvPr>
          <p:cNvSpPr/>
          <p:nvPr/>
        </p:nvSpPr>
        <p:spPr>
          <a:xfrm>
            <a:off x="3593276" y="427165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49C3A5-4E0D-A944-B27A-2D04A5775A39}"/>
              </a:ext>
            </a:extLst>
          </p:cNvPr>
          <p:cNvSpPr/>
          <p:nvPr/>
        </p:nvSpPr>
        <p:spPr>
          <a:xfrm>
            <a:off x="4133602" y="462544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B4A5A7B-DF90-E248-8618-B84BB318506F}"/>
              </a:ext>
            </a:extLst>
          </p:cNvPr>
          <p:cNvSpPr/>
          <p:nvPr/>
        </p:nvSpPr>
        <p:spPr>
          <a:xfrm>
            <a:off x="2441368" y="48213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C4905C-7DC4-8A4C-BC67-630E10011D69}"/>
              </a:ext>
            </a:extLst>
          </p:cNvPr>
          <p:cNvSpPr/>
          <p:nvPr/>
        </p:nvSpPr>
        <p:spPr>
          <a:xfrm>
            <a:off x="2203863" y="496388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67B63C-5599-EE4B-BEA0-CBB38D54FF1D}"/>
              </a:ext>
            </a:extLst>
          </p:cNvPr>
          <p:cNvSpPr/>
          <p:nvPr/>
        </p:nvSpPr>
        <p:spPr>
          <a:xfrm>
            <a:off x="2328552" y="520139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D257CB6-BB3E-A34E-B1BD-E56CE81F9534}"/>
              </a:ext>
            </a:extLst>
          </p:cNvPr>
          <p:cNvSpPr/>
          <p:nvPr/>
        </p:nvSpPr>
        <p:spPr>
          <a:xfrm>
            <a:off x="1972293" y="518357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E4DFBE-B59D-1C44-A22B-4939EB6112E2}"/>
              </a:ext>
            </a:extLst>
          </p:cNvPr>
          <p:cNvSpPr/>
          <p:nvPr/>
        </p:nvSpPr>
        <p:spPr>
          <a:xfrm>
            <a:off x="4151415" y="43701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51DE3A-5E4B-414B-86BC-57CDF182732A}"/>
              </a:ext>
            </a:extLst>
          </p:cNvPr>
          <p:cNvSpPr/>
          <p:nvPr/>
        </p:nvSpPr>
        <p:spPr>
          <a:xfrm>
            <a:off x="4374573"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AE18777-1C48-A441-95E9-510FCA4B5460}"/>
              </a:ext>
            </a:extLst>
          </p:cNvPr>
          <p:cNvSpPr txBox="1"/>
          <p:nvPr/>
        </p:nvSpPr>
        <p:spPr>
          <a:xfrm>
            <a:off x="5425538" y="4425024"/>
            <a:ext cx="3548857" cy="646331"/>
          </a:xfrm>
          <a:prstGeom prst="rect">
            <a:avLst/>
          </a:prstGeom>
          <a:noFill/>
        </p:spPr>
        <p:txBody>
          <a:bodyPr wrap="none" rtlCol="0">
            <a:spAutoFit/>
          </a:bodyPr>
          <a:lstStyle/>
          <a:p>
            <a:r>
              <a:rPr lang="en-US"/>
              <a:t>Non-parametric prediction of a new</a:t>
            </a:r>
            <a:br>
              <a:rPr lang="en-US"/>
            </a:br>
            <a:r>
              <a:rPr lang="en-US"/>
              <a:t>datapoint </a:t>
            </a:r>
            <a:r>
              <a:rPr lang="en-US" i="1"/>
              <a:t>x’</a:t>
            </a:r>
            <a:r>
              <a:rPr lang="en-US"/>
              <a: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BAD203-3FC8-384C-82AB-6A72690E98C4}"/>
                  </a:ext>
                </a:extLst>
              </p:cNvPr>
              <p:cNvSpPr txBox="1"/>
              <p:nvPr/>
            </p:nvSpPr>
            <p:spPr>
              <a:xfrm>
                <a:off x="5579202" y="5311324"/>
                <a:ext cx="2370008" cy="693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𝑛</m:t>
                          </m:r>
                        </m:den>
                      </m:f>
                      <m:r>
                        <a:rPr lang="en-US" b="0" i="1">
                          <a:latin typeface="Cambria Math" panose="02040503050406030204" pitchFamily="18" charset="0"/>
                        </a:rPr>
                        <m:t> </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𝑖</m:t>
                          </m:r>
                          <m:r>
                            <a:rPr lang="en-US" b="0" i="1">
                              <a:latin typeface="Cambria Math" panose="02040503050406030204" pitchFamily="18" charset="0"/>
                            </a:rPr>
                            <m:t>=1,…,</m:t>
                          </m:r>
                          <m:r>
                            <a:rPr lang="en-US" b="0" i="1">
                              <a:latin typeface="Cambria Math" panose="02040503050406030204" pitchFamily="18" charset="0"/>
                            </a:rPr>
                            <m:t>𝑛</m:t>
                          </m:r>
                        </m:sub>
                        <m:sup/>
                        <m:e>
                          <m:r>
                            <a:rPr lang="en-US" b="0" i="1">
                              <a:latin typeface="Cambria Math" panose="02040503050406030204" pitchFamily="18" charset="0"/>
                              <a:ea typeface="Cambria Math" panose="02040503050406030204" pitchFamily="18" charset="0"/>
                            </a:rPr>
                            <m:t>𝛼</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𝑦</m:t>
                              </m:r>
                            </m:e>
                            <m:sub>
                              <m:r>
                                <a:rPr lang="en-US" b="0" i="1">
                                  <a:latin typeface="Cambria Math" panose="02040503050406030204" pitchFamily="18" charset="0"/>
                                  <a:ea typeface="Cambria Math" panose="02040503050406030204" pitchFamily="18" charset="0"/>
                                </a:rPr>
                                <m:t>𝑖</m:t>
                              </m:r>
                            </m:sub>
                          </m:sSub>
                        </m:e>
                      </m:nary>
                    </m:oMath>
                  </m:oMathPara>
                </a14:m>
                <a:endParaRPr lang="en-US"/>
              </a:p>
            </p:txBody>
          </p:sp>
        </mc:Choice>
        <mc:Fallback xmlns="">
          <p:sp>
            <p:nvSpPr>
              <p:cNvPr id="28" name="TextBox 27">
                <a:extLst>
                  <a:ext uri="{FF2B5EF4-FFF2-40B4-BE49-F238E27FC236}">
                    <a16:creationId xmlns:a16="http://schemas.microsoft.com/office/drawing/2014/main" id="{56BAD203-3FC8-384C-82AB-6A72690E98C4}"/>
                  </a:ext>
                </a:extLst>
              </p:cNvPr>
              <p:cNvSpPr txBox="1">
                <a:spLocks noRot="1" noChangeAspect="1" noMove="1" noResize="1" noEditPoints="1" noAdjustHandles="1" noChangeArrowheads="1" noChangeShapeType="1" noTextEdit="1"/>
              </p:cNvSpPr>
              <p:nvPr/>
            </p:nvSpPr>
            <p:spPr>
              <a:xfrm>
                <a:off x="5579202" y="5311324"/>
                <a:ext cx="2370008" cy="693395"/>
              </a:xfrm>
              <a:prstGeom prst="rect">
                <a:avLst/>
              </a:prstGeom>
              <a:blipFill>
                <a:blip r:embed="rId3"/>
                <a:stretch>
                  <a:fillRect l="-2139" t="-143636" r="-535" b="-19272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FD1374-807D-5144-BEE6-1FA17EA5803B}"/>
              </a:ext>
            </a:extLst>
          </p:cNvPr>
          <p:cNvSpPr txBox="1"/>
          <p:nvPr/>
        </p:nvSpPr>
        <p:spPr>
          <a:xfrm>
            <a:off x="3138550" y="5860513"/>
            <a:ext cx="347531" cy="369332"/>
          </a:xfrm>
          <a:prstGeom prst="rect">
            <a:avLst/>
          </a:prstGeom>
          <a:noFill/>
        </p:spPr>
        <p:txBody>
          <a:bodyPr wrap="none" rtlCol="0">
            <a:spAutoFit/>
          </a:bodyPr>
          <a:lstStyle/>
          <a:p>
            <a:r>
              <a:rPr lang="en-US" i="1"/>
              <a:t>x</a:t>
            </a:r>
            <a:r>
              <a:rPr lang="en-US"/>
              <a:t>’</a:t>
            </a:r>
          </a:p>
        </p:txBody>
      </p:sp>
      <p:sp>
        <p:nvSpPr>
          <p:cNvPr id="31" name="TextBox 30">
            <a:extLst>
              <a:ext uri="{FF2B5EF4-FFF2-40B4-BE49-F238E27FC236}">
                <a16:creationId xmlns:a16="http://schemas.microsoft.com/office/drawing/2014/main" id="{D28E9C5B-CDA3-3944-A0B0-28F1B4E6E3C4}"/>
              </a:ext>
            </a:extLst>
          </p:cNvPr>
          <p:cNvSpPr txBox="1"/>
          <p:nvPr/>
        </p:nvSpPr>
        <p:spPr>
          <a:xfrm>
            <a:off x="1443540" y="4446320"/>
            <a:ext cx="353558" cy="369332"/>
          </a:xfrm>
          <a:prstGeom prst="rect">
            <a:avLst/>
          </a:prstGeom>
          <a:noFill/>
        </p:spPr>
        <p:txBody>
          <a:bodyPr wrap="none" rtlCol="0">
            <a:spAutoFit/>
          </a:bodyPr>
          <a:lstStyle/>
          <a:p>
            <a:r>
              <a:rPr lang="en-US" i="1"/>
              <a:t>y</a:t>
            </a:r>
            <a:r>
              <a:rPr lang="en-US"/>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65AA67-2573-8B42-9388-6B68565AF387}"/>
                  </a:ext>
                </a:extLst>
              </p:cNvPr>
              <p:cNvSpPr txBox="1"/>
              <p:nvPr/>
            </p:nvSpPr>
            <p:spPr>
              <a:xfrm>
                <a:off x="4648200" y="6155246"/>
                <a:ext cx="4181016" cy="646331"/>
              </a:xfrm>
              <a:prstGeom prst="rect">
                <a:avLst/>
              </a:prstGeom>
              <a:noFill/>
            </p:spPr>
            <p:txBody>
              <a:bodyPr wrap="none" rtlCol="0">
                <a:spAutoFit/>
              </a:bodyPr>
              <a:lstStyle/>
              <a:p>
                <a:r>
                  <a:rPr lang="en-US" b="1"/>
                  <a:t>Attention</a:t>
                </a:r>
                <a:r>
                  <a:rPr lang="en-US"/>
                  <a:t>: </a:t>
                </a:r>
                <a14:m>
                  <m:oMath xmlns:m="http://schemas.openxmlformats.org/officeDocument/2006/math">
                    <m:r>
                      <a:rPr lang="en-US" i="1">
                        <a:latin typeface="Cambria Math" panose="02040503050406030204" pitchFamily="18" charset="0"/>
                        <a:ea typeface="Cambria Math" panose="02040503050406030204" pitchFamily="18" charset="0"/>
                      </a:rPr>
                      <m:t>𝛼</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d>
                  </m:oMath>
                </a14:m>
                <a:r>
                  <a:rPr lang="en-US"/>
                  <a:t> encodes the </a:t>
                </a:r>
                <a:r>
                  <a:rPr lang="en-US" i="1"/>
                  <a:t>relevance</a:t>
                </a:r>
                <a:br>
                  <a:rPr lang="en-US" i="1"/>
                </a:br>
                <a:r>
                  <a:rPr lang="en-US" i="1"/>
                  <a:t>of i-th input for predicting a new datapoint</a:t>
                </a:r>
                <a:endParaRPr lang="en-US"/>
              </a:p>
            </p:txBody>
          </p:sp>
        </mc:Choice>
        <mc:Fallback xmlns="">
          <p:sp>
            <p:nvSpPr>
              <p:cNvPr id="8" name="TextBox 7">
                <a:extLst>
                  <a:ext uri="{FF2B5EF4-FFF2-40B4-BE49-F238E27FC236}">
                    <a16:creationId xmlns:a16="http://schemas.microsoft.com/office/drawing/2014/main" id="{6B65AA67-2573-8B42-9388-6B68565AF387}"/>
                  </a:ext>
                </a:extLst>
              </p:cNvPr>
              <p:cNvSpPr txBox="1">
                <a:spLocks noRot="1" noChangeAspect="1" noMove="1" noResize="1" noEditPoints="1" noAdjustHandles="1" noChangeArrowheads="1" noChangeShapeType="1" noTextEdit="1"/>
              </p:cNvSpPr>
              <p:nvPr/>
            </p:nvSpPr>
            <p:spPr>
              <a:xfrm>
                <a:off x="4648200" y="6155246"/>
                <a:ext cx="4181016" cy="646331"/>
              </a:xfrm>
              <a:prstGeom prst="rect">
                <a:avLst/>
              </a:prstGeom>
              <a:blipFill>
                <a:blip r:embed="rId4"/>
                <a:stretch>
                  <a:fillRect l="-1515"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1550204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CC2F-74B3-1248-AEA0-F122AC9BCFCA}"/>
              </a:ext>
            </a:extLst>
          </p:cNvPr>
          <p:cNvSpPr>
            <a:spLocks noGrp="1"/>
          </p:cNvSpPr>
          <p:nvPr>
            <p:ph type="title"/>
          </p:nvPr>
        </p:nvSpPr>
        <p:spPr/>
        <p:txBody>
          <a:bodyPr/>
          <a:lstStyle/>
          <a:p>
            <a:r>
              <a:rPr lang="en-US"/>
              <a:t>Attention origins</a:t>
            </a:r>
          </a:p>
        </p:txBody>
      </p:sp>
      <p:sp>
        <p:nvSpPr>
          <p:cNvPr id="3" name="Content Placeholder 2">
            <a:extLst>
              <a:ext uri="{FF2B5EF4-FFF2-40B4-BE49-F238E27FC236}">
                <a16:creationId xmlns:a16="http://schemas.microsoft.com/office/drawing/2014/main" id="{211D6E82-19D3-AE48-9864-54E3166BC767}"/>
              </a:ext>
            </a:extLst>
          </p:cNvPr>
          <p:cNvSpPr>
            <a:spLocks noGrp="1"/>
          </p:cNvSpPr>
          <p:nvPr>
            <p:ph idx="1"/>
          </p:nvPr>
        </p:nvSpPr>
        <p:spPr>
          <a:xfrm>
            <a:off x="457200" y="1600201"/>
            <a:ext cx="8229600" cy="1371600"/>
          </a:xfrm>
        </p:spPr>
        <p:txBody>
          <a:bodyPr/>
          <a:lstStyle/>
          <a:p>
            <a:r>
              <a:rPr lang="en-US"/>
              <a:t>Naradaya-Watson in 1964 [Nadaraya 1964] proposed a way of thinking about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C12F5F-3F32-FA4A-B602-AE5BAD8F5FC0}"/>
                  </a:ext>
                </a:extLst>
              </p:cNvPr>
              <p:cNvSpPr txBox="1"/>
              <p:nvPr/>
            </p:nvSpPr>
            <p:spPr>
              <a:xfrm>
                <a:off x="3146898" y="3290500"/>
                <a:ext cx="2850204" cy="276999"/>
              </a:xfrm>
              <a:prstGeom prst="rect">
                <a:avLst/>
              </a:prstGeom>
              <a:noFill/>
            </p:spPr>
            <p:txBody>
              <a:bodyPr wrap="none" lIns="0" tIns="0" rIns="0" bIns="0" rtlCol="0">
                <a:spAutoFit/>
              </a:bodyPr>
              <a:lstStyle/>
              <a:p>
                <a14:m>
                  <m:oMath xmlns:m="http://schemas.openxmlformats.org/officeDocument/2006/math">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m:t>
                        </m:r>
                        <m:r>
                          <a:rPr lang="en-US" b="0" i="1">
                            <a:latin typeface="Cambria Math" panose="02040503050406030204" pitchFamily="18" charset="0"/>
                          </a:rPr>
                          <m:t>𝑥</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1</m:t>
                        </m:r>
                      </m:sub>
                    </m:sSub>
                    <m:r>
                      <a:rPr lang="en-US" b="0" i="1">
                        <a:latin typeface="Cambria Math" panose="02040503050406030204" pitchFamily="18" charset="0"/>
                      </a:rPr>
                      <m:t>)</m:t>
                    </m:r>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2</m:t>
                        </m:r>
                      </m:sub>
                    </m:sSub>
                    <m:r>
                      <a:rPr lang="en-US" i="1">
                        <a:latin typeface="Cambria Math" panose="02040503050406030204" pitchFamily="18" charset="0"/>
                      </a:rPr>
                      <m:t>)</m:t>
                    </m:r>
                  </m:oMath>
                </a14:m>
                <a:r>
                  <a:rPr lang="en-US"/>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b="0"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a:latin typeface="Cambria Math" panose="02040503050406030204" pitchFamily="18" charset="0"/>
                          </a:rPr>
                          <m:t>𝑛</m:t>
                        </m:r>
                      </m:sub>
                    </m:sSub>
                    <m:r>
                      <a:rPr lang="en-US" i="1">
                        <a:latin typeface="Cambria Math" panose="02040503050406030204" pitchFamily="18" charset="0"/>
                      </a:rPr>
                      <m:t>)</m:t>
                    </m:r>
                  </m:oMath>
                </a14:m>
                <a:r>
                  <a:rPr lang="en-US"/>
                  <a:t>}</a:t>
                </a:r>
              </a:p>
            </p:txBody>
          </p:sp>
        </mc:Choice>
        <mc:Fallback xmlns="">
          <p:sp>
            <p:nvSpPr>
              <p:cNvPr id="4" name="TextBox 3">
                <a:extLst>
                  <a:ext uri="{FF2B5EF4-FFF2-40B4-BE49-F238E27FC236}">
                    <a16:creationId xmlns:a16="http://schemas.microsoft.com/office/drawing/2014/main" id="{8CC12F5F-3F32-FA4A-B602-AE5BAD8F5FC0}"/>
                  </a:ext>
                </a:extLst>
              </p:cNvPr>
              <p:cNvSpPr txBox="1">
                <a:spLocks noRot="1" noChangeAspect="1" noMove="1" noResize="1" noEditPoints="1" noAdjustHandles="1" noChangeArrowheads="1" noChangeShapeType="1" noTextEdit="1"/>
              </p:cNvSpPr>
              <p:nvPr/>
            </p:nvSpPr>
            <p:spPr>
              <a:xfrm>
                <a:off x="3146898" y="3290500"/>
                <a:ext cx="2850204" cy="276999"/>
              </a:xfrm>
              <a:prstGeom prst="rect">
                <a:avLst/>
              </a:prstGeom>
              <a:blipFill>
                <a:blip r:embed="rId2"/>
                <a:stretch>
                  <a:fillRect l="-3540" t="-27273" r="-4425" b="-54545"/>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0F95A00-4EF2-704C-B835-41B21D3A681B}"/>
              </a:ext>
            </a:extLst>
          </p:cNvPr>
          <p:cNvCxnSpPr/>
          <p:nvPr/>
        </p:nvCxnSpPr>
        <p:spPr>
          <a:xfrm flipV="1">
            <a:off x="1752600" y="3886200"/>
            <a:ext cx="0" cy="198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096967-9409-8F4A-B527-5AF7C19BEF96}"/>
              </a:ext>
            </a:extLst>
          </p:cNvPr>
          <p:cNvCxnSpPr>
            <a:cxnSpLocks/>
          </p:cNvCxnSpPr>
          <p:nvPr/>
        </p:nvCxnSpPr>
        <p:spPr>
          <a:xfrm>
            <a:off x="1752600" y="5867400"/>
            <a:ext cx="251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C9D8329-24CE-2341-BE11-4267FBE6C15E}"/>
              </a:ext>
            </a:extLst>
          </p:cNvPr>
          <p:cNvSpPr txBox="1"/>
          <p:nvPr/>
        </p:nvSpPr>
        <p:spPr>
          <a:xfrm>
            <a:off x="1371600" y="3701532"/>
            <a:ext cx="287258" cy="369332"/>
          </a:xfrm>
          <a:prstGeom prst="rect">
            <a:avLst/>
          </a:prstGeom>
          <a:noFill/>
        </p:spPr>
        <p:txBody>
          <a:bodyPr wrap="none" rtlCol="0">
            <a:spAutoFit/>
          </a:bodyPr>
          <a:lstStyle/>
          <a:p>
            <a:r>
              <a:rPr lang="en-US" i="1"/>
              <a:t>y</a:t>
            </a:r>
          </a:p>
        </p:txBody>
      </p:sp>
      <p:sp>
        <p:nvSpPr>
          <p:cNvPr id="12" name="Oval 11">
            <a:extLst>
              <a:ext uri="{FF2B5EF4-FFF2-40B4-BE49-F238E27FC236}">
                <a16:creationId xmlns:a16="http://schemas.microsoft.com/office/drawing/2014/main" id="{5B796D58-9167-394F-BC76-EAABE0800E3A}"/>
              </a:ext>
            </a:extLst>
          </p:cNvPr>
          <p:cNvSpPr/>
          <p:nvPr/>
        </p:nvSpPr>
        <p:spPr>
          <a:xfrm>
            <a:off x="220980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8FFC05-22B6-5F47-825B-3F308FD338EA}"/>
              </a:ext>
            </a:extLst>
          </p:cNvPr>
          <p:cNvSpPr/>
          <p:nvPr/>
        </p:nvSpPr>
        <p:spPr>
          <a:xfrm>
            <a:off x="2821379" y="468481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FD99A16-BF34-BC43-89C6-3D00DC732350}"/>
              </a:ext>
            </a:extLst>
          </p:cNvPr>
          <p:cNvSpPr/>
          <p:nvPr/>
        </p:nvSpPr>
        <p:spPr>
          <a:xfrm>
            <a:off x="2649187" y="4453247"/>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F9BC5A-319B-2B42-9BFE-76AA73775ADC}"/>
              </a:ext>
            </a:extLst>
          </p:cNvPr>
          <p:cNvSpPr/>
          <p:nvPr/>
        </p:nvSpPr>
        <p:spPr>
          <a:xfrm>
            <a:off x="3231078" y="411480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27BED7-42A4-F644-B8E1-6818878B72F6}"/>
              </a:ext>
            </a:extLst>
          </p:cNvPr>
          <p:cNvSpPr/>
          <p:nvPr/>
        </p:nvSpPr>
        <p:spPr>
          <a:xfrm>
            <a:off x="3100450" y="460168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BC6D4B-4A99-4448-8601-3C9F748ACAD4}"/>
              </a:ext>
            </a:extLst>
          </p:cNvPr>
          <p:cNvSpPr/>
          <p:nvPr/>
        </p:nvSpPr>
        <p:spPr>
          <a:xfrm>
            <a:off x="3593276" y="3996048"/>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28551FE-1466-C84B-9736-E75CD3DD2834}"/>
              </a:ext>
            </a:extLst>
          </p:cNvPr>
          <p:cNvSpPr/>
          <p:nvPr/>
        </p:nvSpPr>
        <p:spPr>
          <a:xfrm>
            <a:off x="3896096" y="418605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0DFF05-11E4-DF42-823B-76A9E732AFE4}"/>
              </a:ext>
            </a:extLst>
          </p:cNvPr>
          <p:cNvSpPr/>
          <p:nvPr/>
        </p:nvSpPr>
        <p:spPr>
          <a:xfrm>
            <a:off x="3593276" y="4271654"/>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49C3A5-4E0D-A944-B27A-2D04A5775A39}"/>
              </a:ext>
            </a:extLst>
          </p:cNvPr>
          <p:cNvSpPr/>
          <p:nvPr/>
        </p:nvSpPr>
        <p:spPr>
          <a:xfrm>
            <a:off x="4133602" y="462544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B4A5A7B-DF90-E248-8618-B84BB318506F}"/>
              </a:ext>
            </a:extLst>
          </p:cNvPr>
          <p:cNvSpPr/>
          <p:nvPr/>
        </p:nvSpPr>
        <p:spPr>
          <a:xfrm>
            <a:off x="2441368" y="4821382"/>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C4905C-7DC4-8A4C-BC67-630E10011D69}"/>
              </a:ext>
            </a:extLst>
          </p:cNvPr>
          <p:cNvSpPr/>
          <p:nvPr/>
        </p:nvSpPr>
        <p:spPr>
          <a:xfrm>
            <a:off x="2203863" y="4963886"/>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967B63C-5599-EE4B-BEA0-CBB38D54FF1D}"/>
              </a:ext>
            </a:extLst>
          </p:cNvPr>
          <p:cNvSpPr/>
          <p:nvPr/>
        </p:nvSpPr>
        <p:spPr>
          <a:xfrm>
            <a:off x="2328552" y="520139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D257CB6-BB3E-A34E-B1BD-E56CE81F9534}"/>
              </a:ext>
            </a:extLst>
          </p:cNvPr>
          <p:cNvSpPr/>
          <p:nvPr/>
        </p:nvSpPr>
        <p:spPr>
          <a:xfrm>
            <a:off x="1972293" y="5183579"/>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E4DFBE-B59D-1C44-A22B-4939EB6112E2}"/>
              </a:ext>
            </a:extLst>
          </p:cNvPr>
          <p:cNvSpPr/>
          <p:nvPr/>
        </p:nvSpPr>
        <p:spPr>
          <a:xfrm>
            <a:off x="4151415" y="437012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51DE3A-5E4B-414B-86BC-57CDF182732A}"/>
              </a:ext>
            </a:extLst>
          </p:cNvPr>
          <p:cNvSpPr/>
          <p:nvPr/>
        </p:nvSpPr>
        <p:spPr>
          <a:xfrm>
            <a:off x="4374573"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AE18777-1C48-A441-95E9-510FCA4B5460}"/>
              </a:ext>
            </a:extLst>
          </p:cNvPr>
          <p:cNvSpPr txBox="1"/>
          <p:nvPr/>
        </p:nvSpPr>
        <p:spPr>
          <a:xfrm>
            <a:off x="5397278" y="3731300"/>
            <a:ext cx="3548857" cy="646331"/>
          </a:xfrm>
          <a:prstGeom prst="rect">
            <a:avLst/>
          </a:prstGeom>
          <a:noFill/>
        </p:spPr>
        <p:txBody>
          <a:bodyPr wrap="none" rtlCol="0">
            <a:spAutoFit/>
          </a:bodyPr>
          <a:lstStyle/>
          <a:p>
            <a:r>
              <a:rPr lang="en-US"/>
              <a:t>Non-parametric prediction of a new</a:t>
            </a:r>
            <a:br>
              <a:rPr lang="en-US"/>
            </a:br>
            <a:r>
              <a:rPr lang="en-US"/>
              <a:t>datapoint </a:t>
            </a:r>
            <a:r>
              <a:rPr lang="en-US" i="1"/>
              <a:t>x’</a:t>
            </a:r>
            <a:r>
              <a:rPr lang="en-US"/>
              <a:t>?</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BAD203-3FC8-384C-82AB-6A72690E98C4}"/>
                  </a:ext>
                </a:extLst>
              </p:cNvPr>
              <p:cNvSpPr txBox="1"/>
              <p:nvPr/>
            </p:nvSpPr>
            <p:spPr>
              <a:xfrm>
                <a:off x="5550942" y="4544774"/>
                <a:ext cx="2370008" cy="693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a:latin typeface="Cambria Math" panose="02040503050406030204" pitchFamily="18" charset="0"/>
                            </a:rPr>
                          </m:ctrlPr>
                        </m:sSupPr>
                        <m:e>
                          <m:r>
                            <a:rPr lang="en-US" b="0" i="1">
                              <a:latin typeface="Cambria Math" panose="02040503050406030204" pitchFamily="18" charset="0"/>
                            </a:rPr>
                            <m:t>𝑦</m:t>
                          </m:r>
                        </m:e>
                        <m:sup>
                          <m:r>
                            <a:rPr lang="en-US" b="0" i="1">
                              <a:latin typeface="Cambria Math" panose="02040503050406030204" pitchFamily="18" charset="0"/>
                            </a:rPr>
                            <m:t>′</m:t>
                          </m:r>
                        </m:sup>
                      </m:sSup>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𝑛</m:t>
                          </m:r>
                        </m:den>
                      </m:f>
                      <m:r>
                        <a:rPr lang="en-US" b="0" i="1">
                          <a:latin typeface="Cambria Math" panose="02040503050406030204" pitchFamily="18" charset="0"/>
                        </a:rPr>
                        <m:t> </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𝑖</m:t>
                          </m:r>
                          <m:r>
                            <a:rPr lang="en-US" b="0" i="1">
                              <a:latin typeface="Cambria Math" panose="02040503050406030204" pitchFamily="18" charset="0"/>
                            </a:rPr>
                            <m:t>=1,…,</m:t>
                          </m:r>
                          <m:r>
                            <a:rPr lang="en-US" b="0" i="1">
                              <a:latin typeface="Cambria Math" panose="02040503050406030204" pitchFamily="18" charset="0"/>
                            </a:rPr>
                            <m:t>𝑛</m:t>
                          </m:r>
                        </m:sub>
                        <m:sup/>
                        <m:e>
                          <m:r>
                            <a:rPr lang="en-US" b="0" i="1">
                              <a:latin typeface="Cambria Math" panose="02040503050406030204" pitchFamily="18" charset="0"/>
                              <a:ea typeface="Cambria Math" panose="02040503050406030204" pitchFamily="18" charset="0"/>
                            </a:rPr>
                            <m:t>𝛼</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𝑥</m:t>
                              </m:r>
                              <m:r>
                                <a:rPr lang="en-US" b="0" i="1">
                                  <a:latin typeface="Cambria Math" panose="02040503050406030204" pitchFamily="18" charset="0"/>
                                  <a:ea typeface="Cambria Math" panose="02040503050406030204" pitchFamily="18" charset="0"/>
                                </a:rPr>
                                <m:t>,</m:t>
                              </m:r>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𝑥</m:t>
                                  </m:r>
                                </m:e>
                                <m:sub>
                                  <m:r>
                                    <a:rPr lang="en-US" b="0" i="1">
                                      <a:latin typeface="Cambria Math" panose="02040503050406030204" pitchFamily="18" charset="0"/>
                                      <a:ea typeface="Cambria Math" panose="02040503050406030204" pitchFamily="18" charset="0"/>
                                    </a:rPr>
                                    <m:t>𝑖</m:t>
                                  </m:r>
                                </m:sub>
                              </m:sSub>
                            </m:e>
                          </m:d>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𝑦</m:t>
                              </m:r>
                            </m:e>
                            <m:sub>
                              <m:r>
                                <a:rPr lang="en-US" b="0" i="1">
                                  <a:latin typeface="Cambria Math" panose="02040503050406030204" pitchFamily="18" charset="0"/>
                                  <a:ea typeface="Cambria Math" panose="02040503050406030204" pitchFamily="18" charset="0"/>
                                </a:rPr>
                                <m:t>𝑖</m:t>
                              </m:r>
                            </m:sub>
                          </m:sSub>
                        </m:e>
                      </m:nary>
                    </m:oMath>
                  </m:oMathPara>
                </a14:m>
                <a:endParaRPr lang="en-US"/>
              </a:p>
            </p:txBody>
          </p:sp>
        </mc:Choice>
        <mc:Fallback xmlns="">
          <p:sp>
            <p:nvSpPr>
              <p:cNvPr id="28" name="TextBox 27">
                <a:extLst>
                  <a:ext uri="{FF2B5EF4-FFF2-40B4-BE49-F238E27FC236}">
                    <a16:creationId xmlns:a16="http://schemas.microsoft.com/office/drawing/2014/main" id="{56BAD203-3FC8-384C-82AB-6A72690E98C4}"/>
                  </a:ext>
                </a:extLst>
              </p:cNvPr>
              <p:cNvSpPr txBox="1">
                <a:spLocks noRot="1" noChangeAspect="1" noMove="1" noResize="1" noEditPoints="1" noAdjustHandles="1" noChangeArrowheads="1" noChangeShapeType="1" noTextEdit="1"/>
              </p:cNvSpPr>
              <p:nvPr/>
            </p:nvSpPr>
            <p:spPr>
              <a:xfrm>
                <a:off x="5550942" y="4544774"/>
                <a:ext cx="2370008" cy="693395"/>
              </a:xfrm>
              <a:prstGeom prst="rect">
                <a:avLst/>
              </a:prstGeom>
              <a:blipFill>
                <a:blip r:embed="rId3"/>
                <a:stretch>
                  <a:fillRect l="-2139" t="-143636" b="-1909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FD1374-807D-5144-BEE6-1FA17EA5803B}"/>
              </a:ext>
            </a:extLst>
          </p:cNvPr>
          <p:cNvSpPr txBox="1"/>
          <p:nvPr/>
        </p:nvSpPr>
        <p:spPr>
          <a:xfrm>
            <a:off x="3138550" y="5860513"/>
            <a:ext cx="347531" cy="369332"/>
          </a:xfrm>
          <a:prstGeom prst="rect">
            <a:avLst/>
          </a:prstGeom>
          <a:noFill/>
        </p:spPr>
        <p:txBody>
          <a:bodyPr wrap="none" rtlCol="0">
            <a:spAutoFit/>
          </a:bodyPr>
          <a:lstStyle/>
          <a:p>
            <a:r>
              <a:rPr lang="en-US" i="1"/>
              <a:t>x</a:t>
            </a:r>
            <a:r>
              <a:rPr lang="en-US"/>
              <a:t>’</a:t>
            </a:r>
          </a:p>
        </p:txBody>
      </p:sp>
      <p:sp>
        <p:nvSpPr>
          <p:cNvPr id="31" name="TextBox 30">
            <a:extLst>
              <a:ext uri="{FF2B5EF4-FFF2-40B4-BE49-F238E27FC236}">
                <a16:creationId xmlns:a16="http://schemas.microsoft.com/office/drawing/2014/main" id="{D28E9C5B-CDA3-3944-A0B0-28F1B4E6E3C4}"/>
              </a:ext>
            </a:extLst>
          </p:cNvPr>
          <p:cNvSpPr txBox="1"/>
          <p:nvPr/>
        </p:nvSpPr>
        <p:spPr>
          <a:xfrm>
            <a:off x="1443540" y="4446320"/>
            <a:ext cx="353558" cy="369332"/>
          </a:xfrm>
          <a:prstGeom prst="rect">
            <a:avLst/>
          </a:prstGeom>
          <a:noFill/>
        </p:spPr>
        <p:txBody>
          <a:bodyPr wrap="none" rtlCol="0">
            <a:spAutoFit/>
          </a:bodyPr>
          <a:lstStyle/>
          <a:p>
            <a:r>
              <a:rPr lang="en-US" i="1"/>
              <a:t>y</a:t>
            </a:r>
            <a:r>
              <a:rPr lang="en-US"/>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65AA67-2573-8B42-9388-6B68565AF387}"/>
                  </a:ext>
                </a:extLst>
              </p:cNvPr>
              <p:cNvSpPr txBox="1"/>
              <p:nvPr/>
            </p:nvSpPr>
            <p:spPr>
              <a:xfrm>
                <a:off x="4619940" y="6045179"/>
                <a:ext cx="3948453" cy="646331"/>
              </a:xfrm>
              <a:prstGeom prst="rect">
                <a:avLst/>
              </a:prstGeom>
              <a:noFill/>
            </p:spPr>
            <p:txBody>
              <a:bodyPr wrap="none" rtlCol="0">
                <a:spAutoFit/>
              </a:bodyPr>
              <a:lstStyle/>
              <a:p>
                <a:r>
                  <a:rPr lang="en-US" b="1"/>
                  <a:t>Deep learning attention</a:t>
                </a:r>
                <a:r>
                  <a:rPr lang="en-US"/>
                  <a:t>: we try to learn</a:t>
                </a:r>
                <a:br>
                  <a:rPr lang="en-US"/>
                </a:br>
                <a14:m>
                  <m:oMath xmlns:m="http://schemas.openxmlformats.org/officeDocument/2006/math">
                    <m:r>
                      <a:rPr lang="en-US" i="1">
                        <a:latin typeface="Cambria Math" panose="02040503050406030204" pitchFamily="18" charset="0"/>
                        <a:ea typeface="Cambria Math" panose="02040503050406030204" pitchFamily="18" charset="0"/>
                      </a:rPr>
                      <m:t>𝛼</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d>
                  </m:oMath>
                </a14:m>
                <a:r>
                  <a:rPr lang="en-US"/>
                  <a:t> from the data</a:t>
                </a:r>
              </a:p>
            </p:txBody>
          </p:sp>
        </mc:Choice>
        <mc:Fallback xmlns="">
          <p:sp>
            <p:nvSpPr>
              <p:cNvPr id="8" name="TextBox 7">
                <a:extLst>
                  <a:ext uri="{FF2B5EF4-FFF2-40B4-BE49-F238E27FC236}">
                    <a16:creationId xmlns:a16="http://schemas.microsoft.com/office/drawing/2014/main" id="{6B65AA67-2573-8B42-9388-6B68565AF387}"/>
                  </a:ext>
                </a:extLst>
              </p:cNvPr>
              <p:cNvSpPr txBox="1">
                <a:spLocks noRot="1" noChangeAspect="1" noMove="1" noResize="1" noEditPoints="1" noAdjustHandles="1" noChangeArrowheads="1" noChangeShapeType="1" noTextEdit="1"/>
              </p:cNvSpPr>
              <p:nvPr/>
            </p:nvSpPr>
            <p:spPr>
              <a:xfrm>
                <a:off x="4619940" y="6045179"/>
                <a:ext cx="3948453" cy="646331"/>
              </a:xfrm>
              <a:prstGeom prst="rect">
                <a:avLst/>
              </a:prstGeom>
              <a:blipFill>
                <a:blip r:embed="rId4"/>
                <a:stretch>
                  <a:fillRect l="-1282" t="-5769" r="-321"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542B34D-12AB-6946-A223-5407FB0C679C}"/>
                  </a:ext>
                </a:extLst>
              </p:cNvPr>
              <p:cNvSpPr txBox="1"/>
              <p:nvPr/>
            </p:nvSpPr>
            <p:spPr>
              <a:xfrm>
                <a:off x="4619940" y="5395955"/>
                <a:ext cx="4247958" cy="646331"/>
              </a:xfrm>
              <a:prstGeom prst="rect">
                <a:avLst/>
              </a:prstGeom>
              <a:noFill/>
            </p:spPr>
            <p:txBody>
              <a:bodyPr wrap="none" rtlCol="0">
                <a:spAutoFit/>
              </a:bodyPr>
              <a:lstStyle/>
              <a:p>
                <a:r>
                  <a:rPr lang="en-US" b="1"/>
                  <a:t>Attention</a:t>
                </a:r>
                <a:r>
                  <a:rPr lang="en-US"/>
                  <a:t>: </a:t>
                </a:r>
                <a14:m>
                  <m:oMath xmlns:m="http://schemas.openxmlformats.org/officeDocument/2006/math">
                    <m:r>
                      <a:rPr lang="en-US" i="1">
                        <a:latin typeface="Cambria Math" panose="02040503050406030204" pitchFamily="18" charset="0"/>
                        <a:ea typeface="Cambria Math" panose="02040503050406030204" pitchFamily="18" charset="0"/>
                      </a:rPr>
                      <m:t>𝛼</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d>
                  </m:oMath>
                </a14:m>
                <a:r>
                  <a:rPr lang="en-US"/>
                  <a:t> encodes the </a:t>
                </a:r>
                <a:r>
                  <a:rPr lang="en-US" i="1"/>
                  <a:t>relevance</a:t>
                </a:r>
                <a:br>
                  <a:rPr lang="en-US" i="1"/>
                </a:br>
                <a:r>
                  <a:rPr lang="en-US" i="1"/>
                  <a:t>of i-th input for predicting a new datapoint</a:t>
                </a:r>
                <a:endParaRPr lang="en-US"/>
              </a:p>
            </p:txBody>
          </p:sp>
        </mc:Choice>
        <mc:Fallback xmlns="">
          <p:sp>
            <p:nvSpPr>
              <p:cNvPr id="29" name="TextBox 28">
                <a:extLst>
                  <a:ext uri="{FF2B5EF4-FFF2-40B4-BE49-F238E27FC236}">
                    <a16:creationId xmlns:a16="http://schemas.microsoft.com/office/drawing/2014/main" id="{3542B34D-12AB-6946-A223-5407FB0C679C}"/>
                  </a:ext>
                </a:extLst>
              </p:cNvPr>
              <p:cNvSpPr txBox="1">
                <a:spLocks noRot="1" noChangeAspect="1" noMove="1" noResize="1" noEditPoints="1" noAdjustHandles="1" noChangeArrowheads="1" noChangeShapeType="1" noTextEdit="1"/>
              </p:cNvSpPr>
              <p:nvPr/>
            </p:nvSpPr>
            <p:spPr>
              <a:xfrm>
                <a:off x="4619940" y="5395955"/>
                <a:ext cx="4247958" cy="646331"/>
              </a:xfrm>
              <a:prstGeom prst="rect">
                <a:avLst/>
              </a:prstGeom>
              <a:blipFill>
                <a:blip r:embed="rId5"/>
                <a:stretch>
                  <a:fillRect l="-1190"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266801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8ACD-8CDB-2040-B2EE-98E5841626D4}"/>
              </a:ext>
            </a:extLst>
          </p:cNvPr>
          <p:cNvSpPr>
            <a:spLocks noGrp="1"/>
          </p:cNvSpPr>
          <p:nvPr>
            <p:ph type="title"/>
          </p:nvPr>
        </p:nvSpPr>
        <p:spPr/>
        <p:txBody>
          <a:bodyPr/>
          <a:lstStyle/>
          <a:p>
            <a:r>
              <a:rPr lang="en-US"/>
              <a:t>Attention model</a:t>
            </a:r>
          </a:p>
        </p:txBody>
      </p:sp>
      <p:pic>
        <p:nvPicPr>
          <p:cNvPr id="4" name="Content Placeholder 3">
            <a:extLst>
              <a:ext uri="{FF2B5EF4-FFF2-40B4-BE49-F238E27FC236}">
                <a16:creationId xmlns:a16="http://schemas.microsoft.com/office/drawing/2014/main" id="{D4B9FB3C-F78F-7F4A-8404-C83B75B959E7}"/>
              </a:ext>
            </a:extLst>
          </p:cNvPr>
          <p:cNvPicPr>
            <a:picLocks noGrp="1" noChangeAspect="1"/>
          </p:cNvPicPr>
          <p:nvPr>
            <p:ph idx="1"/>
          </p:nvPr>
        </p:nvPicPr>
        <p:blipFill>
          <a:blip r:embed="rId3"/>
          <a:stretch>
            <a:fillRect/>
          </a:stretch>
        </p:blipFill>
        <p:spPr>
          <a:xfrm>
            <a:off x="1752600" y="1447800"/>
            <a:ext cx="5308600" cy="1752600"/>
          </a:xfrm>
          <a:prstGeom prst="rect">
            <a:avLst/>
          </a:prstGeom>
        </p:spPr>
      </p:pic>
      <p:pic>
        <p:nvPicPr>
          <p:cNvPr id="5" name="Picture 4">
            <a:extLst>
              <a:ext uri="{FF2B5EF4-FFF2-40B4-BE49-F238E27FC236}">
                <a16:creationId xmlns:a16="http://schemas.microsoft.com/office/drawing/2014/main" id="{5F63BD59-D3A1-4545-A48E-D138F40821C0}"/>
              </a:ext>
            </a:extLst>
          </p:cNvPr>
          <p:cNvPicPr>
            <a:picLocks noChangeAspect="1"/>
          </p:cNvPicPr>
          <p:nvPr/>
        </p:nvPicPr>
        <p:blipFill rotWithShape="1">
          <a:blip r:embed="rId4"/>
          <a:srcRect r="53556"/>
          <a:stretch/>
        </p:blipFill>
        <p:spPr>
          <a:xfrm>
            <a:off x="2590801" y="3224784"/>
            <a:ext cx="1676399" cy="2895599"/>
          </a:xfrm>
          <a:prstGeom prst="rect">
            <a:avLst/>
          </a:prstGeom>
        </p:spPr>
      </p:pic>
      <p:sp>
        <p:nvSpPr>
          <p:cNvPr id="6" name="TextBox 5">
            <a:extLst>
              <a:ext uri="{FF2B5EF4-FFF2-40B4-BE49-F238E27FC236}">
                <a16:creationId xmlns:a16="http://schemas.microsoft.com/office/drawing/2014/main" id="{009F31C9-CD75-5D4C-9155-04FC76308448}"/>
              </a:ext>
            </a:extLst>
          </p:cNvPr>
          <p:cNvSpPr txBox="1"/>
          <p:nvPr/>
        </p:nvSpPr>
        <p:spPr>
          <a:xfrm>
            <a:off x="1752600" y="5654514"/>
            <a:ext cx="2838021" cy="646331"/>
          </a:xfrm>
          <a:prstGeom prst="rect">
            <a:avLst/>
          </a:prstGeom>
          <a:noFill/>
        </p:spPr>
        <p:txBody>
          <a:bodyPr wrap="none" rtlCol="0">
            <a:spAutoFit/>
          </a:bodyPr>
          <a:lstStyle/>
          <a:p>
            <a:r>
              <a:rPr lang="en-US" i="1"/>
              <a:t>h</a:t>
            </a:r>
            <a:r>
              <a:rPr lang="en-US"/>
              <a:t>: hidden state from encode</a:t>
            </a:r>
          </a:p>
          <a:p>
            <a:r>
              <a:rPr lang="en-US" i="1"/>
              <a:t>s</a:t>
            </a:r>
            <a:r>
              <a:rPr lang="en-US"/>
              <a:t>: hidden state in decoder</a:t>
            </a:r>
            <a:endParaRPr lang="en-US" i="1"/>
          </a:p>
        </p:txBody>
      </p:sp>
      <p:sp>
        <p:nvSpPr>
          <p:cNvPr id="7" name="Rectangle 6">
            <a:extLst>
              <a:ext uri="{FF2B5EF4-FFF2-40B4-BE49-F238E27FC236}">
                <a16:creationId xmlns:a16="http://schemas.microsoft.com/office/drawing/2014/main" id="{6CFE12E7-44CE-324E-BFE9-1E6EE942FC34}"/>
              </a:ext>
            </a:extLst>
          </p:cNvPr>
          <p:cNvSpPr/>
          <p:nvPr/>
        </p:nvSpPr>
        <p:spPr>
          <a:xfrm>
            <a:off x="2362200" y="3657601"/>
            <a:ext cx="2057400" cy="9143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57B87A-74C9-AB48-B2EF-FB1F4C6C942C}"/>
              </a:ext>
            </a:extLst>
          </p:cNvPr>
          <p:cNvSpPr/>
          <p:nvPr/>
        </p:nvSpPr>
        <p:spPr>
          <a:xfrm>
            <a:off x="2362200" y="4648200"/>
            <a:ext cx="2057400" cy="838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B1C4EC3-D7E4-1F4C-A00D-5DE244DAFF89}"/>
              </a:ext>
            </a:extLst>
          </p:cNvPr>
          <p:cNvSpPr txBox="1"/>
          <p:nvPr/>
        </p:nvSpPr>
        <p:spPr>
          <a:xfrm>
            <a:off x="1161288" y="3930134"/>
            <a:ext cx="977832" cy="369332"/>
          </a:xfrm>
          <a:prstGeom prst="rect">
            <a:avLst/>
          </a:prstGeom>
          <a:noFill/>
        </p:spPr>
        <p:txBody>
          <a:bodyPr wrap="none" rtlCol="0">
            <a:spAutoFit/>
          </a:bodyPr>
          <a:lstStyle/>
          <a:p>
            <a:r>
              <a:rPr lang="en-US">
                <a:solidFill>
                  <a:schemeClr val="accent1"/>
                </a:solidFill>
              </a:rPr>
              <a:t>Decoder</a:t>
            </a:r>
          </a:p>
        </p:txBody>
      </p:sp>
      <p:sp>
        <p:nvSpPr>
          <p:cNvPr id="10" name="TextBox 9">
            <a:extLst>
              <a:ext uri="{FF2B5EF4-FFF2-40B4-BE49-F238E27FC236}">
                <a16:creationId xmlns:a16="http://schemas.microsoft.com/office/drawing/2014/main" id="{688BE4BF-BBD0-5C43-9ED3-34D130F64296}"/>
              </a:ext>
            </a:extLst>
          </p:cNvPr>
          <p:cNvSpPr txBox="1"/>
          <p:nvPr/>
        </p:nvSpPr>
        <p:spPr>
          <a:xfrm>
            <a:off x="1161288" y="4862822"/>
            <a:ext cx="953787" cy="369332"/>
          </a:xfrm>
          <a:prstGeom prst="rect">
            <a:avLst/>
          </a:prstGeom>
          <a:noFill/>
        </p:spPr>
        <p:txBody>
          <a:bodyPr wrap="none" rtlCol="0">
            <a:spAutoFit/>
          </a:bodyPr>
          <a:lstStyle/>
          <a:p>
            <a:r>
              <a:rPr lang="en-US">
                <a:solidFill>
                  <a:schemeClr val="accent3"/>
                </a:solidFill>
              </a:rPr>
              <a:t>Encoder</a:t>
            </a:r>
          </a:p>
        </p:txBody>
      </p:sp>
      <p:cxnSp>
        <p:nvCxnSpPr>
          <p:cNvPr id="12" name="Straight Arrow Connector 11">
            <a:extLst>
              <a:ext uri="{FF2B5EF4-FFF2-40B4-BE49-F238E27FC236}">
                <a16:creationId xmlns:a16="http://schemas.microsoft.com/office/drawing/2014/main" id="{5EFA031C-63A4-084F-A29F-7A0FA9E1D290}"/>
              </a:ext>
            </a:extLst>
          </p:cNvPr>
          <p:cNvCxnSpPr/>
          <p:nvPr/>
        </p:nvCxnSpPr>
        <p:spPr>
          <a:xfrm flipV="1">
            <a:off x="1981200" y="4419600"/>
            <a:ext cx="6858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4EDFAF-ED54-024F-B90A-69B53C4BA5CE}"/>
              </a:ext>
            </a:extLst>
          </p:cNvPr>
          <p:cNvSpPr txBox="1"/>
          <p:nvPr/>
        </p:nvSpPr>
        <p:spPr>
          <a:xfrm>
            <a:off x="423401" y="4291059"/>
            <a:ext cx="1557799" cy="369332"/>
          </a:xfrm>
          <a:prstGeom prst="rect">
            <a:avLst/>
          </a:prstGeom>
          <a:noFill/>
        </p:spPr>
        <p:txBody>
          <a:bodyPr wrap="none" rtlCol="0">
            <a:spAutoFit/>
          </a:bodyPr>
          <a:lstStyle/>
          <a:p>
            <a:r>
              <a:rPr lang="en-US"/>
              <a:t>Context vector</a:t>
            </a:r>
          </a:p>
        </p:txBody>
      </p:sp>
      <p:sp>
        <p:nvSpPr>
          <p:cNvPr id="14" name="TextBox 13">
            <a:extLst>
              <a:ext uri="{FF2B5EF4-FFF2-40B4-BE49-F238E27FC236}">
                <a16:creationId xmlns:a16="http://schemas.microsoft.com/office/drawing/2014/main" id="{A3E2F184-4DF8-424D-B7DF-EA31BA0224B9}"/>
              </a:ext>
            </a:extLst>
          </p:cNvPr>
          <p:cNvSpPr txBox="1"/>
          <p:nvPr/>
        </p:nvSpPr>
        <p:spPr>
          <a:xfrm>
            <a:off x="5193792" y="3224784"/>
            <a:ext cx="3645408" cy="3404616"/>
          </a:xfrm>
          <a:prstGeom prst="rect">
            <a:avLst/>
          </a:prstGeom>
          <a:noFill/>
        </p:spPr>
        <p:txBody>
          <a:bodyPr wrap="square" rtlCol="0">
            <a:normAutofit lnSpcReduction="10000"/>
          </a:bodyPr>
          <a:lstStyle/>
          <a:p>
            <a:r>
              <a:rPr lang="en-US"/>
              <a:t>Problems:</a:t>
            </a:r>
          </a:p>
          <a:p>
            <a:pPr marL="342900" indent="-342900">
              <a:buFont typeface="+mj-lt"/>
              <a:buAutoNum type="arabicPeriod"/>
            </a:pPr>
            <a:r>
              <a:rPr lang="en-US"/>
              <a:t>Encoder has to compress all input information into a single context vector </a:t>
            </a:r>
            <a:r>
              <a:rPr lang="en-US" i="1"/>
              <a:t>h</a:t>
            </a:r>
            <a:r>
              <a:rPr lang="en-US" i="1" baseline="-25000"/>
              <a:t>T</a:t>
            </a:r>
            <a:r>
              <a:rPr lang="en-US"/>
              <a:t> (last hidden state), which leads to loss of information</a:t>
            </a:r>
          </a:p>
          <a:p>
            <a:pPr marL="342900" indent="-342900">
              <a:buFont typeface="+mj-lt"/>
              <a:buAutoNum type="arabicPeriod"/>
            </a:pPr>
            <a:r>
              <a:rPr lang="en-US"/>
              <a:t>Model is unable to model alignment between input and output, which happens in translation or summarization (a single output should be influence by specific inputs, but context vector cannot do that)</a:t>
            </a:r>
          </a:p>
          <a:p>
            <a:pPr marL="285750" indent="-285750">
              <a:buFont typeface="Arial" panose="020B0604020202020204" pitchFamily="34" charset="0"/>
              <a:buChar char="•"/>
            </a:pPr>
            <a:endParaRPr lang="en-US" i="1"/>
          </a:p>
        </p:txBody>
      </p:sp>
    </p:spTree>
    <p:extLst>
      <p:ext uri="{BB962C8B-B14F-4D97-AF65-F5344CB8AC3E}">
        <p14:creationId xmlns:p14="http://schemas.microsoft.com/office/powerpoint/2010/main" val="1129818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3BD59-D3A1-4545-A48E-D138F40821C0}"/>
              </a:ext>
            </a:extLst>
          </p:cNvPr>
          <p:cNvPicPr>
            <a:picLocks noChangeAspect="1"/>
          </p:cNvPicPr>
          <p:nvPr/>
        </p:nvPicPr>
        <p:blipFill rotWithShape="1">
          <a:blip r:embed="rId2"/>
          <a:srcRect l="45572"/>
          <a:stretch/>
        </p:blipFill>
        <p:spPr>
          <a:xfrm>
            <a:off x="4939272" y="1278115"/>
            <a:ext cx="3767325" cy="555270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F405CF-BFD5-C44E-B458-AAC737C3370A}"/>
                  </a:ext>
                </a:extLst>
              </p:cNvPr>
              <p:cNvSpPr txBox="1"/>
              <p:nvPr/>
            </p:nvSpPr>
            <p:spPr>
              <a:xfrm>
                <a:off x="437403" y="1451358"/>
                <a:ext cx="3645408" cy="2944179"/>
              </a:xfrm>
              <a:prstGeom prst="rect">
                <a:avLst/>
              </a:prstGeom>
              <a:noFill/>
            </p:spPr>
            <p:txBody>
              <a:bodyPr wrap="square" rtlCol="0">
                <a:normAutofit/>
              </a:bodyPr>
              <a:lstStyle/>
              <a:p>
                <a:r>
                  <a:rPr lang="en-US"/>
                  <a:t>Key ideas of attention:</a:t>
                </a:r>
              </a:p>
              <a:p>
                <a:pPr marL="342900" indent="-342900">
                  <a:buFont typeface="+mj-lt"/>
                  <a:buAutoNum type="arabicPeriod"/>
                </a:pPr>
                <a:r>
                  <a:rPr lang="en-US"/>
                  <a:t>Allow decoder to access all encoded input sequence </a:t>
                </a:r>
                <a:r>
                  <a:rPr lang="en-US" i="1"/>
                  <a:t>h</a:t>
                </a:r>
                <a:r>
                  <a:rPr lang="en-US" baseline="-25000"/>
                  <a:t>1</a:t>
                </a:r>
                <a:r>
                  <a:rPr lang="en-US"/>
                  <a:t>, </a:t>
                </a:r>
                <a:r>
                  <a:rPr lang="en-US" i="1"/>
                  <a:t>h</a:t>
                </a:r>
                <a:r>
                  <a:rPr lang="en-US" baseline="-25000"/>
                  <a:t>2</a:t>
                </a:r>
                <a:r>
                  <a:rPr lang="en-US"/>
                  <a:t>, …, </a:t>
                </a:r>
                <a:r>
                  <a:rPr lang="en-US" i="1"/>
                  <a:t>h</a:t>
                </a:r>
                <a:r>
                  <a:rPr lang="en-US" i="1" baseline="-25000"/>
                  <a:t>T</a:t>
                </a:r>
              </a:p>
              <a:p>
                <a:pPr marL="342900" indent="-342900">
                  <a:buFont typeface="+mj-lt"/>
                  <a:buAutoNum type="arabicPeriod"/>
                </a:pPr>
                <a:r>
                  <a:rPr lang="en-US"/>
                  <a:t>These encoded input sequences will induce a set of </a:t>
                </a:r>
                <a:r>
                  <a:rPr lang="en-US" b="1"/>
                  <a:t>attention weights</a:t>
                </a:r>
                <a:r>
                  <a:rPr lang="en-US"/>
                  <a:t>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a:t> over the input sequence to </a:t>
                </a:r>
                <a:r>
                  <a:rPr lang="en-US" b="1"/>
                  <a:t>prioritize positions</a:t>
                </a:r>
                <a:r>
                  <a:rPr lang="en-US"/>
                  <a:t> relevant to the output</a:t>
                </a:r>
              </a:p>
            </p:txBody>
          </p:sp>
        </mc:Choice>
        <mc:Fallback xmlns="">
          <p:sp>
            <p:nvSpPr>
              <p:cNvPr id="8" name="TextBox 7">
                <a:extLst>
                  <a:ext uri="{FF2B5EF4-FFF2-40B4-BE49-F238E27FC236}">
                    <a16:creationId xmlns:a16="http://schemas.microsoft.com/office/drawing/2014/main" id="{FCF405CF-BFD5-C44E-B458-AAC737C3370A}"/>
                  </a:ext>
                </a:extLst>
              </p:cNvPr>
              <p:cNvSpPr txBox="1">
                <a:spLocks noRot="1" noChangeAspect="1" noMove="1" noResize="1" noEditPoints="1" noAdjustHandles="1" noChangeArrowheads="1" noChangeShapeType="1" noTextEdit="1"/>
              </p:cNvSpPr>
              <p:nvPr/>
            </p:nvSpPr>
            <p:spPr>
              <a:xfrm>
                <a:off x="437403" y="1451358"/>
                <a:ext cx="3645408" cy="2944179"/>
              </a:xfrm>
              <a:prstGeom prst="rect">
                <a:avLst/>
              </a:prstGeom>
              <a:blipFill>
                <a:blip r:embed="rId3"/>
                <a:stretch>
                  <a:fillRect l="-1389" t="-8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5DF231A-0EBB-CE43-A1C2-1405CDA9F4EC}"/>
                  </a:ext>
                </a:extLst>
              </p:cNvPr>
              <p:cNvSpPr/>
              <p:nvPr/>
            </p:nvSpPr>
            <p:spPr>
              <a:xfrm>
                <a:off x="337682" y="4428575"/>
                <a:ext cx="3686907" cy="668645"/>
              </a:xfrm>
              <a:prstGeom prst="rect">
                <a:avLst/>
              </a:prstGeom>
            </p:spPr>
            <p:txBody>
              <a:bodyPr wrap="none">
                <a:spAutoFit/>
              </a:bodyPr>
              <a:lstStyle/>
              <a:p>
                <a14:m>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a:latin typeface="Cambria Math" panose="02040503050406030204" pitchFamily="18" charset="0"/>
                            <a:ea typeface="Cambria Math" panose="02040503050406030204" pitchFamily="18" charset="0"/>
                          </a:rPr>
                          <m:t>𝑖𝑗</m:t>
                        </m:r>
                      </m:sub>
                    </m:sSub>
                  </m:oMath>
                </a14:m>
                <a:r>
                  <a:rPr lang="en-US"/>
                  <a:t>=relevance between </a:t>
                </a:r>
                <a:r>
                  <a:rPr lang="en-US" i="1"/>
                  <a:t>h</a:t>
                </a:r>
                <a:r>
                  <a:rPr lang="en-US" baseline="-25000"/>
                  <a:t>i</a:t>
                </a:r>
                <a:r>
                  <a:rPr lang="en-US"/>
                  <a:t> and output</a:t>
                </a:r>
                <a:br>
                  <a:rPr lang="en-US"/>
                </a:br>
                <a:r>
                  <a:rPr lang="en-US"/>
                  <a:t>        </a:t>
                </a:r>
                <a:r>
                  <a:rPr lang="en-US" i="1"/>
                  <a:t>s</a:t>
                </a:r>
                <a:r>
                  <a:rPr lang="en-US" i="1" baseline="-25000"/>
                  <a:t>j-</a:t>
                </a:r>
                <a:r>
                  <a:rPr lang="en-US" baseline="-25000"/>
                  <a:t>1 </a:t>
                </a:r>
                <a:r>
                  <a:rPr lang="en-US"/>
                  <a:t>(before emmiting state </a:t>
                </a:r>
                <a:r>
                  <a:rPr lang="en-US" i="1"/>
                  <a:t>j</a:t>
                </a:r>
                <a:r>
                  <a:rPr lang="en-US"/>
                  <a:t>)</a:t>
                </a:r>
                <a:endParaRPr lang="en-US" baseline="-25000"/>
              </a:p>
            </p:txBody>
          </p:sp>
        </mc:Choice>
        <mc:Fallback xmlns="">
          <p:sp>
            <p:nvSpPr>
              <p:cNvPr id="9" name="Rectangle 8">
                <a:extLst>
                  <a:ext uri="{FF2B5EF4-FFF2-40B4-BE49-F238E27FC236}">
                    <a16:creationId xmlns:a16="http://schemas.microsoft.com/office/drawing/2014/main" id="{15DF231A-0EBB-CE43-A1C2-1405CDA9F4EC}"/>
                  </a:ext>
                </a:extLst>
              </p:cNvPr>
              <p:cNvSpPr>
                <a:spLocks noRot="1" noChangeAspect="1" noMove="1" noResize="1" noEditPoints="1" noAdjustHandles="1" noChangeArrowheads="1" noChangeShapeType="1" noTextEdit="1"/>
              </p:cNvSpPr>
              <p:nvPr/>
            </p:nvSpPr>
            <p:spPr>
              <a:xfrm>
                <a:off x="337682" y="4428575"/>
                <a:ext cx="3686907" cy="668645"/>
              </a:xfrm>
              <a:prstGeom prst="rect">
                <a:avLst/>
              </a:prstGeom>
              <a:blipFill>
                <a:blip r:embed="rId4"/>
                <a:stretch>
                  <a:fillRect t="-3704" r="-687"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38E30E2-64B8-B44A-8C30-B0B9CAC2C79B}"/>
                  </a:ext>
                </a:extLst>
              </p:cNvPr>
              <p:cNvSpPr/>
              <p:nvPr/>
            </p:nvSpPr>
            <p:spPr>
              <a:xfrm>
                <a:off x="609600" y="5209024"/>
                <a:ext cx="1523559"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𝑐</m:t>
                          </m:r>
                        </m:e>
                        <m:sub>
                          <m:r>
                            <a:rPr lang="en-US" b="0" i="1">
                              <a:latin typeface="Cambria Math" panose="02040503050406030204" pitchFamily="18" charset="0"/>
                              <a:ea typeface="Cambria Math" panose="02040503050406030204" pitchFamily="18" charset="0"/>
                            </a:rPr>
                            <m:t>𝑗</m:t>
                          </m:r>
                        </m:sub>
                      </m:sSub>
                      <m:r>
                        <a:rPr lang="en-US" b="0" i="1">
                          <a:latin typeface="Cambria Math" panose="02040503050406030204" pitchFamily="18" charset="0"/>
                          <a:ea typeface="Cambria Math" panose="02040503050406030204" pitchFamily="18" charset="0"/>
                        </a:rPr>
                        <m:t>=</m:t>
                      </m:r>
                      <m:nary>
                        <m:naryPr>
                          <m:chr m:val="∑"/>
                          <m:supHide m:val="on"/>
                          <m:ctrlPr>
                            <a:rPr lang="en-US" b="0" i="1">
                              <a:latin typeface="Cambria Math" panose="02040503050406030204" pitchFamily="18" charset="0"/>
                              <a:ea typeface="Cambria Math" panose="02040503050406030204" pitchFamily="18" charset="0"/>
                            </a:rPr>
                          </m:ctrlPr>
                        </m:naryPr>
                        <m:sub>
                          <m:r>
                            <m:rPr>
                              <m:brk m:alnAt="7"/>
                            </m:rPr>
                            <a:rPr lang="en-US" b="0" i="1">
                              <a:latin typeface="Cambria Math" panose="02040503050406030204" pitchFamily="18" charset="0"/>
                              <a:ea typeface="Cambria Math" panose="02040503050406030204" pitchFamily="18" charset="0"/>
                            </a:rPr>
                            <m:t>𝑖</m:t>
                          </m:r>
                        </m:sub>
                        <m:sup/>
                        <m:e>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𝑎</m:t>
                              </m:r>
                            </m:e>
                            <m:sub>
                              <m:r>
                                <a:rPr lang="en-US" b="0" i="1">
                                  <a:latin typeface="Cambria Math" panose="02040503050406030204" pitchFamily="18" charset="0"/>
                                  <a:ea typeface="Cambria Math" panose="02040503050406030204" pitchFamily="18" charset="0"/>
                                </a:rPr>
                                <m:t>𝑖𝑗</m:t>
                              </m:r>
                            </m:sub>
                          </m:sSub>
                          <m:sSub>
                            <m:sSubPr>
                              <m:ctrlPr>
                                <a:rPr lang="en-US" b="0"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h</m:t>
                              </m:r>
                            </m:e>
                            <m:sub>
                              <m:r>
                                <a:rPr lang="en-US" b="0" i="1">
                                  <a:latin typeface="Cambria Math" panose="02040503050406030204" pitchFamily="18" charset="0"/>
                                  <a:ea typeface="Cambria Math" panose="02040503050406030204" pitchFamily="18" charset="0"/>
                                </a:rPr>
                                <m:t>𝑖</m:t>
                              </m:r>
                            </m:sub>
                          </m:sSub>
                        </m:e>
                      </m:nary>
                    </m:oMath>
                  </m:oMathPara>
                </a14:m>
                <a:endParaRPr lang="en-US" baseline="-25000"/>
              </a:p>
            </p:txBody>
          </p:sp>
        </mc:Choice>
        <mc:Fallback xmlns="">
          <p:sp>
            <p:nvSpPr>
              <p:cNvPr id="10" name="Rectangle 9">
                <a:extLst>
                  <a:ext uri="{FF2B5EF4-FFF2-40B4-BE49-F238E27FC236}">
                    <a16:creationId xmlns:a16="http://schemas.microsoft.com/office/drawing/2014/main" id="{738E30E2-64B8-B44A-8C30-B0B9CAC2C79B}"/>
                  </a:ext>
                </a:extLst>
              </p:cNvPr>
              <p:cNvSpPr>
                <a:spLocks noRot="1" noChangeAspect="1" noMove="1" noResize="1" noEditPoints="1" noAdjustHandles="1" noChangeArrowheads="1" noChangeShapeType="1" noTextEdit="1"/>
              </p:cNvSpPr>
              <p:nvPr/>
            </p:nvSpPr>
            <p:spPr>
              <a:xfrm>
                <a:off x="609600" y="5209024"/>
                <a:ext cx="1523559" cy="764568"/>
              </a:xfrm>
              <a:prstGeom prst="rect">
                <a:avLst/>
              </a:prstGeom>
              <a:blipFill>
                <a:blip r:embed="rId5"/>
                <a:stretch>
                  <a:fillRect l="-19167" t="-119355" b="-16774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52DA13E-79CE-3044-B794-F45F8C2F8643}"/>
              </a:ext>
            </a:extLst>
          </p:cNvPr>
          <p:cNvSpPr txBox="1"/>
          <p:nvPr/>
        </p:nvSpPr>
        <p:spPr>
          <a:xfrm>
            <a:off x="2273926" y="5406642"/>
            <a:ext cx="1530227" cy="369332"/>
          </a:xfrm>
          <a:prstGeom prst="rect">
            <a:avLst/>
          </a:prstGeom>
          <a:noFill/>
        </p:spPr>
        <p:txBody>
          <a:bodyPr wrap="none" rtlCol="0">
            <a:spAutoFit/>
          </a:bodyPr>
          <a:lstStyle/>
          <a:p>
            <a:r>
              <a:rPr lang="en-US"/>
              <a:t>context vector</a:t>
            </a:r>
          </a:p>
        </p:txBody>
      </p:sp>
      <p:sp>
        <p:nvSpPr>
          <p:cNvPr id="15" name="Title 1">
            <a:extLst>
              <a:ext uri="{FF2B5EF4-FFF2-40B4-BE49-F238E27FC236}">
                <a16:creationId xmlns:a16="http://schemas.microsoft.com/office/drawing/2014/main" id="{859D2DF2-2796-2542-BBD5-5C538687A2A8}"/>
              </a:ext>
            </a:extLst>
          </p:cNvPr>
          <p:cNvSpPr txBox="1">
            <a:spLocks/>
          </p:cNvSpPr>
          <p:nvPr/>
        </p:nvSpPr>
        <p:spPr>
          <a:xfrm>
            <a:off x="0" y="228600"/>
            <a:ext cx="9144000" cy="104951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solidFill>
                  <a:schemeClr val="bg1"/>
                </a:solidFill>
              </a:rPr>
              <a:t>Attention model: context</a:t>
            </a:r>
          </a:p>
        </p:txBody>
      </p:sp>
    </p:spTree>
    <p:extLst>
      <p:ext uri="{BB962C8B-B14F-4D97-AF65-F5344CB8AC3E}">
        <p14:creationId xmlns:p14="http://schemas.microsoft.com/office/powerpoint/2010/main" val="1197556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81DE1BD1AF764A8CECBD89F6453A1D" ma:contentTypeVersion="9" ma:contentTypeDescription="Create a new document." ma:contentTypeScope="" ma:versionID="a4707a794229cfab4d80e2d41f1a3330">
  <xsd:schema xmlns:xsd="http://www.w3.org/2001/XMLSchema" xmlns:xs="http://www.w3.org/2001/XMLSchema" xmlns:p="http://schemas.microsoft.com/office/2006/metadata/properties" xmlns:ns3="549ee5c3-5221-4b35-8392-cb2435dc6ff4" targetNamespace="http://schemas.microsoft.com/office/2006/metadata/properties" ma:root="true" ma:fieldsID="c5d1389a447a3509d25c9aa5ab3d86b3" ns3:_="">
    <xsd:import namespace="549ee5c3-5221-4b35-8392-cb2435dc6ff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ee5c3-5221-4b35-8392-cb2435dc6f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621171-5301-482B-B993-80F654819E29}">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549ee5c3-5221-4b35-8392-cb2435dc6ff4"/>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F65CD719-395E-4463-A302-9F33D8DF3C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9ee5c3-5221-4b35-8392-cb2435dc6f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163AB1-076F-43F8-91C9-C2E5B28BB3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47943</TotalTime>
  <Words>1716</Words>
  <Application>Microsoft Macintosh PowerPoint</Application>
  <PresentationFormat>On-screen Show (4:3)</PresentationFormat>
  <Paragraphs>193</Paragraphs>
  <Slides>42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Cambria Math</vt:lpstr>
      <vt:lpstr>Franklin Gothic Medium</vt:lpstr>
      <vt:lpstr>Office Theme</vt:lpstr>
      <vt:lpstr>Attention   Daniel Acuna acuna.io</vt:lpstr>
      <vt:lpstr>Seq2seq</vt:lpstr>
      <vt:lpstr>Attention origins</vt:lpstr>
      <vt:lpstr>Attention origins</vt:lpstr>
      <vt:lpstr>Attention origins</vt:lpstr>
      <vt:lpstr>Attention origins</vt:lpstr>
      <vt:lpstr>Attention origins</vt:lpstr>
      <vt:lpstr>Attention model</vt:lpstr>
      <vt:lpstr>PowerPoint Presentation</vt:lpstr>
      <vt:lpstr>PowerPoint Presentation</vt:lpstr>
      <vt:lpstr>PowerPoint Presentation</vt:lpstr>
      <vt:lpstr>PowerPoint Presentation</vt:lpstr>
      <vt:lpstr>Generalized Attention Model: KV store</vt:lpstr>
      <vt:lpstr>Generalized Attention Model: KV store</vt:lpstr>
      <vt:lpstr>Generalized Attention Model: KV store</vt:lpstr>
      <vt:lpstr>Generalized Attention Model</vt:lpstr>
      <vt:lpstr>Generalized Attention Model</vt:lpstr>
      <vt:lpstr>Generalized Attention Model</vt:lpstr>
      <vt:lpstr>Combining keys and query</vt:lpstr>
      <vt:lpstr>Activity</vt:lpstr>
      <vt:lpstr>Activity (2)</vt:lpstr>
      <vt:lpstr>Activity (3)</vt:lpstr>
      <vt:lpstr>Distribution functions</vt:lpstr>
      <vt:lpstr>Attention differences: Number of sequences</vt:lpstr>
      <vt:lpstr>Attention differences: Number of sequences (2)</vt:lpstr>
      <vt:lpstr>Attention differences: Number of sequences (3)</vt:lpstr>
      <vt:lpstr>Abstraction layers</vt:lpstr>
      <vt:lpstr>Abstraction layers (2)</vt:lpstr>
      <vt:lpstr>Number of positions</vt:lpstr>
      <vt:lpstr>Number of positions</vt:lpstr>
      <vt:lpstr>Number of representations</vt:lpstr>
      <vt:lpstr>Applications: Natural Language Processing</vt:lpstr>
      <vt:lpstr>BLEU score</vt:lpstr>
      <vt:lpstr>Applications: question answering</vt:lpstr>
      <vt:lpstr>Applications: sentiment analysis</vt:lpstr>
      <vt:lpstr>Applications: sentiment analysis</vt:lpstr>
      <vt:lpstr>Applications: pre-trained models</vt:lpstr>
      <vt:lpstr>Computer Vision: Image Classification</vt:lpstr>
      <vt:lpstr>Computer Vision: Object Detection</vt:lpstr>
      <vt:lpstr>Recommendation systems</vt:lpstr>
      <vt:lpstr>Attention: Intepretability</vt:lpstr>
      <vt:lpstr>Conclusion</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Peggy M Brown</dc:creator>
  <cp:lastModifiedBy>Daniel E. Acuna</cp:lastModifiedBy>
  <cp:revision>539</cp:revision>
  <cp:lastPrinted>2019-12-05T13:26:22Z</cp:lastPrinted>
  <dcterms:created xsi:type="dcterms:W3CDTF">2013-01-23T22:13:02Z</dcterms:created>
  <dcterms:modified xsi:type="dcterms:W3CDTF">2022-09-29T04:11:59Z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0x0101002481DE1BD1AF764A8CECBD89F6453A1D</vt:lpwstr>
  </property>
</Properties>
</file>